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79" r:id="rId2"/>
    <p:sldId id="281" r:id="rId3"/>
    <p:sldId id="295" r:id="rId4"/>
  </p:sldIdLst>
  <p:sldSz cx="6858000" cy="9906000" type="A4"/>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00C2AB-222F-4D26-8584-EE198F30AA30}">
          <p14:sldIdLst>
            <p14:sldId id="279"/>
            <p14:sldId id="281"/>
            <p14:sldId id="295"/>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sha Anggraini" initials="RA" lastIdx="26" clrIdx="0">
    <p:extLst>
      <p:ext uri="{19B8F6BF-5375-455C-9EA6-DF929625EA0E}">
        <p15:presenceInfo xmlns:p15="http://schemas.microsoft.com/office/powerpoint/2012/main" userId="f30cddd6d6a48a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4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showGuides="1">
      <p:cViewPr varScale="1">
        <p:scale>
          <a:sx n="61" d="100"/>
          <a:sy n="61" d="100"/>
        </p:scale>
        <p:origin x="1800" y="5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commentAuthors" Target="commentAuthor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gs" Target="tags/tag1.xml" /><Relationship Id="rId11" Type="http://schemas.openxmlformats.org/officeDocument/2006/relationships/tableStyles" Target="tableStyles.xml" /><Relationship Id="rId5" Type="http://schemas.openxmlformats.org/officeDocument/2006/relationships/notesMaster" Target="notesMasters/notesMaster1.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FBDC5-D547-44E7-AB09-F9DD72A48D6C}" type="datetimeFigureOut">
              <a:rPr lang="en-US" smtClean="0"/>
              <a:t>7/6/2023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0B9C4-5C01-46C0-B31A-87EE86A7174D}" type="slidenum">
              <a:rPr lang="en-US" smtClean="0"/>
              <a:t>‹nr.›</a:t>
            </a:fld>
            <a:endParaRPr lang="en-US"/>
          </a:p>
        </p:txBody>
      </p:sp>
    </p:spTree>
    <p:extLst>
      <p:ext uri="{BB962C8B-B14F-4D97-AF65-F5344CB8AC3E}">
        <p14:creationId xmlns:p14="http://schemas.microsoft.com/office/powerpoint/2010/main" val="278779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 /><Relationship Id="rId7" Type="http://schemas.openxmlformats.org/officeDocument/2006/relationships/image" Target="../media/image3.png" /><Relationship Id="rId2" Type="http://schemas.openxmlformats.org/officeDocument/2006/relationships/tags" Target="../tags/tag3.xml" /><Relationship Id="rId1" Type="http://schemas.openxmlformats.org/officeDocument/2006/relationships/vmlDrawing" Target="../drawings/vmlDrawing2.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bin"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slideMaster" Target="../slideMasters/slideMaster1.xml" /><Relationship Id="rId7" Type="http://schemas.openxmlformats.org/officeDocument/2006/relationships/image" Target="../media/image4.png" /><Relationship Id="rId2" Type="http://schemas.openxmlformats.org/officeDocument/2006/relationships/tags" Target="../tags/tag4.xml" /><Relationship Id="rId1" Type="http://schemas.openxmlformats.org/officeDocument/2006/relationships/vmlDrawing" Target="../drawings/vmlDrawing3.vml" /><Relationship Id="rId6" Type="http://schemas.openxmlformats.org/officeDocument/2006/relationships/image" Target="../media/image3.png" /><Relationship Id="rId5" Type="http://schemas.openxmlformats.org/officeDocument/2006/relationships/image" Target="../media/image1.emf" /><Relationship Id="rId4" Type="http://schemas.openxmlformats.org/officeDocument/2006/relationships/oleObject" Target="../embeddings/oleObject3.bin"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urple">
    <p:bg>
      <p:bgPr>
        <a:solidFill>
          <a:srgbClr val="582488"/>
        </a:solidFill>
        <a:effectLst/>
      </p:bgPr>
    </p:b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051499A-76F1-7E09-BD79-19E8F5947301}"/>
              </a:ext>
            </a:extLst>
          </p:cNvPr>
          <p:cNvGraphicFramePr>
            <a:graphicFrameLocks noChangeAspect="1"/>
          </p:cNvGraphicFramePr>
          <p:nvPr userDrawn="1">
            <p:custDataLst>
              <p:tags r:id="rId2"/>
            </p:custDataLst>
            <p:extLst>
              <p:ext uri="{D42A27DB-BD31-4B8C-83A1-F6EECF244321}">
                <p14:modId xmlns:p14="http://schemas.microsoft.com/office/powerpoint/2010/main" val="288315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4" imgW="532" imgH="530" progId="TCLayout.ActiveDocument.1">
                  <p:embed/>
                </p:oleObj>
              </mc:Choice>
              <mc:Fallback>
                <p:oleObj name="think-cell Slide" r:id="rId4" imgW="532" imgH="530" progId="TCLayout.ActiveDocument.1">
                  <p:embed/>
                  <p:pic>
                    <p:nvPicPr>
                      <p:cNvPr id="14" name="Object 13" hidden="1">
                        <a:extLst>
                          <a:ext uri="{FF2B5EF4-FFF2-40B4-BE49-F238E27FC236}">
                            <a16:creationId xmlns:a16="http://schemas.microsoft.com/office/drawing/2014/main" id="{2051499A-76F1-7E09-BD79-19E8F59473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ight Triangle 28">
            <a:extLst>
              <a:ext uri="{FF2B5EF4-FFF2-40B4-BE49-F238E27FC236}">
                <a16:creationId xmlns:a16="http://schemas.microsoft.com/office/drawing/2014/main" id="{A7C188ED-B060-4FED-F296-6B0E32DDC3DC}"/>
              </a:ext>
            </a:extLst>
          </p:cNvPr>
          <p:cNvSpPr>
            <a:spLocks/>
          </p:cNvSpPr>
          <p:nvPr userDrawn="1"/>
        </p:nvSpPr>
        <p:spPr>
          <a:xfrm flipV="1">
            <a:off x="0" y="-1"/>
            <a:ext cx="4346214" cy="1997720"/>
          </a:xfrm>
          <a:prstGeom prst="rtTriangle">
            <a:avLst/>
          </a:prstGeom>
          <a:gradFill>
            <a:gsLst>
              <a:gs pos="66000">
                <a:schemeClr val="accent2"/>
              </a:gs>
              <a:gs pos="10000">
                <a:schemeClr val="accent2">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DB2586ED-D768-5EEC-141D-557180879878}"/>
              </a:ext>
            </a:extLst>
          </p:cNvPr>
          <p:cNvSpPr>
            <a:spLocks/>
          </p:cNvSpPr>
          <p:nvPr userDrawn="1"/>
        </p:nvSpPr>
        <p:spPr>
          <a:xfrm flipH="1">
            <a:off x="3322921" y="8281115"/>
            <a:ext cx="3535079" cy="1624885"/>
          </a:xfrm>
          <a:prstGeom prst="rtTriangle">
            <a:avLst/>
          </a:prstGeom>
          <a:gradFill>
            <a:gsLst>
              <a:gs pos="43000">
                <a:srgbClr val="78D6FA"/>
              </a:gs>
              <a:gs pos="12000">
                <a:srgbClr val="78D6FA">
                  <a:alpha val="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oogle Shape;59;p14">
            <a:extLst>
              <a:ext uri="{FF2B5EF4-FFF2-40B4-BE49-F238E27FC236}">
                <a16:creationId xmlns:a16="http://schemas.microsoft.com/office/drawing/2014/main" id="{143255E1-65DB-6E92-AC0B-215200801CA7}"/>
              </a:ext>
            </a:extLst>
          </p:cNvPr>
          <p:cNvPicPr preferRelativeResize="0"/>
          <p:nvPr userDrawn="1"/>
        </p:nvPicPr>
        <p:blipFill>
          <a:blip r:embed="rId6">
            <a:alphaModFix/>
          </a:blip>
          <a:stretch>
            <a:fillRect/>
          </a:stretch>
        </p:blipFill>
        <p:spPr>
          <a:xfrm>
            <a:off x="296862" y="9513556"/>
            <a:ext cx="2240019" cy="187987"/>
          </a:xfrm>
          <a:prstGeom prst="rect">
            <a:avLst/>
          </a:prstGeom>
          <a:noFill/>
          <a:ln>
            <a:noFill/>
          </a:ln>
          <a:effectLst>
            <a:outerShdw blurRad="57150" dist="19050" dir="5400000" algn="bl" rotWithShape="0">
              <a:srgbClr val="000000">
                <a:alpha val="50000"/>
              </a:srgbClr>
            </a:outerShdw>
          </a:effectLst>
        </p:spPr>
      </p:pic>
      <p:sp>
        <p:nvSpPr>
          <p:cNvPr id="2" name="Title 1">
            <a:extLst>
              <a:ext uri="{FF2B5EF4-FFF2-40B4-BE49-F238E27FC236}">
                <a16:creationId xmlns:a16="http://schemas.microsoft.com/office/drawing/2014/main" id="{D997C000-3C2F-93E0-2559-77F87852FBB5}"/>
              </a:ext>
            </a:extLst>
          </p:cNvPr>
          <p:cNvSpPr>
            <a:spLocks noGrp="1"/>
          </p:cNvSpPr>
          <p:nvPr>
            <p:ph type="title"/>
          </p:nvPr>
        </p:nvSpPr>
        <p:spPr>
          <a:xfrm>
            <a:off x="296863" y="320675"/>
            <a:ext cx="6264275" cy="861774"/>
          </a:xfrm>
          <a:noFill/>
          <a:ln>
            <a:noFill/>
          </a:ln>
          <a:effectLst>
            <a:outerShdw blurRad="57150" dist="19050" dir="5400000" algn="bl" rotWithShape="0">
              <a:srgbClr val="000000">
                <a:alpha val="50000"/>
              </a:srgbClr>
            </a:outerShdw>
          </a:effectLst>
        </p:spPr>
        <p:txBody>
          <a:bodyPr spcFirstLastPara="1" vert="horz" wrap="square" lIns="0" tIns="0" rIns="0" bIns="0" anchor="ctr" anchorCtr="0">
            <a:noAutofit/>
          </a:bodyPr>
          <a:lstStyle>
            <a:lvl1pPr>
              <a:defRPr kumimoji="0" lang="en-US" sz="3000" b="1" i="0" u="none" strike="noStrike" kern="0" cap="none" spc="0" normalizeH="0" baseline="0" dirty="0">
                <a:ln>
                  <a:noFill/>
                </a:ln>
                <a:solidFill>
                  <a:srgbClr val="FFFFFF"/>
                </a:solidFill>
                <a:effectLst/>
                <a:uLnTx/>
                <a:uFillTx/>
                <a:latin typeface="Arial" panose="020B0604020202020204" pitchFamily="34" charset="0"/>
                <a:ea typeface="Ubuntu"/>
                <a:cs typeface="Arial" panose="020B0604020202020204" pitchFamily="34" charset="0"/>
              </a:defRPr>
            </a:lvl1pPr>
          </a:lstStyle>
          <a:p>
            <a:pPr marL="0" marR="0" lvl="0" indent="0" defTabSz="914400" fontAlgn="auto">
              <a:lnSpc>
                <a:spcPct val="100000"/>
              </a:lnSpc>
              <a:spcBef>
                <a:spcPts val="0"/>
              </a:spcBef>
              <a:spcAft>
                <a:spcPts val="600"/>
              </a:spcAft>
              <a:buClr>
                <a:srgbClr val="FFFFFF"/>
              </a:buClr>
              <a:buSzPts val="3000"/>
              <a:buFont typeface="Ubuntu"/>
              <a:tabLst/>
            </a:pPr>
            <a:r>
              <a:rPr lang="en-US" dirty="0"/>
              <a:t>Click to edit Master title style</a:t>
            </a:r>
          </a:p>
        </p:txBody>
      </p:sp>
      <p:sp>
        <p:nvSpPr>
          <p:cNvPr id="5" name="Slide Number Placeholder 4">
            <a:extLst>
              <a:ext uri="{FF2B5EF4-FFF2-40B4-BE49-F238E27FC236}">
                <a16:creationId xmlns:a16="http://schemas.microsoft.com/office/drawing/2014/main" id="{DE130AB5-5247-E470-4411-A0A5F26B56EA}"/>
              </a:ext>
            </a:extLst>
          </p:cNvPr>
          <p:cNvSpPr>
            <a:spLocks noGrp="1"/>
          </p:cNvSpPr>
          <p:nvPr>
            <p:ph type="sldNum" sz="quarter" idx="12"/>
          </p:nvPr>
        </p:nvSpPr>
        <p:spPr>
          <a:xfrm>
            <a:off x="6257925" y="9499827"/>
            <a:ext cx="303213" cy="215444"/>
          </a:xfrm>
          <a:noFill/>
          <a:effectLst>
            <a:outerShdw blurRad="50800" dist="12700" dir="5400000" algn="ctr" rotWithShape="0">
              <a:srgbClr val="000000">
                <a:alpha val="50000"/>
              </a:srgbClr>
            </a:outerShdw>
          </a:effectLst>
        </p:spPr>
        <p:txBody>
          <a:bodyPr wrap="none" lIns="0" tIns="0" rIns="0" bIns="0" rtlCol="0">
            <a:noAutofit/>
          </a:bodyPr>
          <a:lstStyle>
            <a:lvl1pPr>
              <a:defRPr lang="en-US" sz="1400" b="1" smtClean="0">
                <a:solidFill>
                  <a:schemeClr val="bg1"/>
                </a:solidFill>
                <a:latin typeface="Ubuntu" panose="020B0504030602030204" pitchFamily="34" charset="0"/>
              </a:defRPr>
            </a:lvl1pPr>
          </a:lstStyle>
          <a:p>
            <a:pPr algn="ctr"/>
            <a:fld id="{2B012648-8A97-43FF-ABAA-CCC58F5C7CCC}" type="slidenum">
              <a:rPr lang="en-US" smtClean="0"/>
              <a:pPr algn="ctr"/>
              <a:t>‹nr.›</a:t>
            </a:fld>
            <a:endParaRPr lang="en-US"/>
          </a:p>
        </p:txBody>
      </p:sp>
      <p:grpSp>
        <p:nvGrpSpPr>
          <p:cNvPr id="9" name="Group 8">
            <a:extLst>
              <a:ext uri="{FF2B5EF4-FFF2-40B4-BE49-F238E27FC236}">
                <a16:creationId xmlns:a16="http://schemas.microsoft.com/office/drawing/2014/main" id="{11E57571-77B2-B92F-E8C1-522A494C3A45}"/>
              </a:ext>
            </a:extLst>
          </p:cNvPr>
          <p:cNvGrpSpPr>
            <a:grpSpLocks/>
          </p:cNvGrpSpPr>
          <p:nvPr userDrawn="1"/>
        </p:nvGrpSpPr>
        <p:grpSpPr>
          <a:xfrm>
            <a:off x="5699364" y="320676"/>
            <a:ext cx="861774" cy="861774"/>
            <a:chOff x="4807824" y="1580711"/>
            <a:chExt cx="1783080" cy="1783080"/>
          </a:xfrm>
        </p:grpSpPr>
        <p:sp>
          <p:nvSpPr>
            <p:cNvPr id="10" name="Oval 9">
              <a:extLst>
                <a:ext uri="{FF2B5EF4-FFF2-40B4-BE49-F238E27FC236}">
                  <a16:creationId xmlns:a16="http://schemas.microsoft.com/office/drawing/2014/main" id="{B5F42C22-9027-F00E-ACA0-A46A24A9778A}"/>
                </a:ext>
              </a:extLst>
            </p:cNvPr>
            <p:cNvSpPr/>
            <p:nvPr userDrawn="1"/>
          </p:nvSpPr>
          <p:spPr>
            <a:xfrm>
              <a:off x="4807824" y="1580711"/>
              <a:ext cx="1783080" cy="1783080"/>
            </a:xfrm>
            <a:prstGeom prst="ellipse">
              <a:avLst/>
            </a:prstGeom>
            <a:solidFill>
              <a:schemeClr val="bg1"/>
            </a:solidFill>
            <a:ln>
              <a:noFill/>
            </a:ln>
            <a:effectLst>
              <a:outerShdw blurRad="57150" dist="19050" dir="27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graphics, colorfulness, graphic design, screenshot&#10;&#10;Description automatically generated">
              <a:extLst>
                <a:ext uri="{FF2B5EF4-FFF2-40B4-BE49-F238E27FC236}">
                  <a16:creationId xmlns:a16="http://schemas.microsoft.com/office/drawing/2014/main" id="{29A2EC3E-992C-4B38-AAE5-F6BAC081D3D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68388" y="1638356"/>
              <a:ext cx="1661952" cy="1667790"/>
            </a:xfrm>
            <a:prstGeom prst="ellipse">
              <a:avLst/>
            </a:prstGeom>
          </p:spPr>
        </p:pic>
      </p:grpSp>
    </p:spTree>
    <p:extLst>
      <p:ext uri="{BB962C8B-B14F-4D97-AF65-F5344CB8AC3E}">
        <p14:creationId xmlns:p14="http://schemas.microsoft.com/office/powerpoint/2010/main" val="51264776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pos="187" userDrawn="1">
          <p15:clr>
            <a:srgbClr val="FBAE40"/>
          </p15:clr>
        </p15:guide>
        <p15:guide id="4" pos="4133" userDrawn="1">
          <p15:clr>
            <a:srgbClr val="FBAE40"/>
          </p15:clr>
        </p15:guide>
        <p15:guide id="5" orient="horz" pos="5864" userDrawn="1">
          <p15:clr>
            <a:srgbClr val="FBAE40"/>
          </p15:clr>
        </p15:guide>
        <p15:guide id="6" orient="horz" pos="8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131423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121488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116154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79072636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White">
    <p:bg>
      <p:bgPr>
        <a:solidFill>
          <a:srgbClr val="582488"/>
        </a:solidFill>
        <a:effectLst/>
      </p:bgPr>
    </p:b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051499A-76F1-7E09-BD79-19E8F5947301}"/>
              </a:ext>
            </a:extLst>
          </p:cNvPr>
          <p:cNvGraphicFramePr>
            <a:graphicFrameLocks noChangeAspect="1"/>
          </p:cNvGraphicFramePr>
          <p:nvPr userDrawn="1">
            <p:custDataLst>
              <p:tags r:id="rId2"/>
            </p:custDataLst>
            <p:extLst>
              <p:ext uri="{D42A27DB-BD31-4B8C-83A1-F6EECF244321}">
                <p14:modId xmlns:p14="http://schemas.microsoft.com/office/powerpoint/2010/main" val="3102113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4" imgW="532" imgH="530" progId="TCLayout.ActiveDocument.1">
                  <p:embed/>
                </p:oleObj>
              </mc:Choice>
              <mc:Fallback>
                <p:oleObj name="think-cell Slide" r:id="rId4" imgW="532" imgH="530" progId="TCLayout.ActiveDocument.1">
                  <p:embed/>
                  <p:pic>
                    <p:nvPicPr>
                      <p:cNvPr id="14" name="Object 13" hidden="1">
                        <a:extLst>
                          <a:ext uri="{FF2B5EF4-FFF2-40B4-BE49-F238E27FC236}">
                            <a16:creationId xmlns:a16="http://schemas.microsoft.com/office/drawing/2014/main" id="{2051499A-76F1-7E09-BD79-19E8F59473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81F7B87B-B32A-FF29-4B04-B4FAB5509CE0}"/>
              </a:ext>
            </a:extLst>
          </p:cNvPr>
          <p:cNvSpPr/>
          <p:nvPr userDrawn="1"/>
        </p:nvSpPr>
        <p:spPr>
          <a:xfrm>
            <a:off x="296863" y="0"/>
            <a:ext cx="6561138"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7C000-3C2F-93E0-2559-77F87852FBB5}"/>
              </a:ext>
            </a:extLst>
          </p:cNvPr>
          <p:cNvSpPr>
            <a:spLocks noGrp="1"/>
          </p:cNvSpPr>
          <p:nvPr>
            <p:ph type="title"/>
          </p:nvPr>
        </p:nvSpPr>
        <p:spPr>
          <a:xfrm>
            <a:off x="584200" y="320675"/>
            <a:ext cx="4992352" cy="861774"/>
          </a:xfrm>
          <a:noFill/>
          <a:ln>
            <a:noFill/>
          </a:ln>
          <a:effectLst/>
        </p:spPr>
        <p:txBody>
          <a:bodyPr spcFirstLastPara="1" vert="horz" wrap="square" lIns="0" tIns="0" rIns="0" bIns="0" anchor="ctr" anchorCtr="0">
            <a:noAutofit/>
          </a:bodyPr>
          <a:lstStyle>
            <a:lvl1pPr>
              <a:defRPr kumimoji="0" lang="en-US" sz="3000" b="1" i="0" u="none" strike="noStrike" kern="0" cap="none" spc="0" normalizeH="0" baseline="0" dirty="0">
                <a:ln>
                  <a:noFill/>
                </a:ln>
                <a:solidFill>
                  <a:schemeClr val="bg1"/>
                </a:solidFill>
                <a:effectLst/>
                <a:highlight>
                  <a:srgbClr val="582488"/>
                </a:highlight>
                <a:uLnTx/>
                <a:uFillTx/>
                <a:latin typeface="Arial" panose="020B0604020202020204" pitchFamily="34" charset="0"/>
                <a:ea typeface="Ubuntu"/>
                <a:cs typeface="Arial" panose="020B0604020202020204" pitchFamily="34" charset="0"/>
              </a:defRPr>
            </a:lvl1pPr>
          </a:lstStyle>
          <a:p>
            <a:pPr marL="0" marR="0" lvl="0" indent="0" defTabSz="914400" fontAlgn="auto">
              <a:lnSpc>
                <a:spcPct val="100000"/>
              </a:lnSpc>
              <a:spcBef>
                <a:spcPts val="0"/>
              </a:spcBef>
              <a:spcAft>
                <a:spcPts val="600"/>
              </a:spcAft>
              <a:buClr>
                <a:srgbClr val="FFFFFF"/>
              </a:buClr>
              <a:buSzPts val="3000"/>
              <a:buFont typeface="Ubuntu"/>
              <a:tabLst/>
            </a:pPr>
            <a:r>
              <a:rPr lang="en-US" dirty="0"/>
              <a:t>Click to edit Master title style</a:t>
            </a:r>
          </a:p>
        </p:txBody>
      </p:sp>
      <p:sp>
        <p:nvSpPr>
          <p:cNvPr id="5" name="Slide Number Placeholder 4">
            <a:extLst>
              <a:ext uri="{FF2B5EF4-FFF2-40B4-BE49-F238E27FC236}">
                <a16:creationId xmlns:a16="http://schemas.microsoft.com/office/drawing/2014/main" id="{DE130AB5-5247-E470-4411-A0A5F26B56EA}"/>
              </a:ext>
            </a:extLst>
          </p:cNvPr>
          <p:cNvSpPr>
            <a:spLocks noGrp="1"/>
          </p:cNvSpPr>
          <p:nvPr>
            <p:ph type="sldNum" sz="quarter" idx="12"/>
          </p:nvPr>
        </p:nvSpPr>
        <p:spPr>
          <a:xfrm>
            <a:off x="6257925" y="9499827"/>
            <a:ext cx="303213" cy="215444"/>
          </a:xfrm>
          <a:noFill/>
          <a:effectLst/>
        </p:spPr>
        <p:txBody>
          <a:bodyPr wrap="none" lIns="0" tIns="0" rIns="0" bIns="0" rtlCol="0">
            <a:noAutofit/>
          </a:bodyPr>
          <a:lstStyle>
            <a:lvl1pPr>
              <a:defRPr lang="en-US" sz="1400" b="1" smtClean="0">
                <a:solidFill>
                  <a:schemeClr val="tx2"/>
                </a:solidFill>
                <a:latin typeface="Ubuntu" panose="020B0504030602030204" pitchFamily="34" charset="0"/>
              </a:defRPr>
            </a:lvl1pPr>
          </a:lstStyle>
          <a:p>
            <a:pPr algn="ctr"/>
            <a:fld id="{2B012648-8A97-43FF-ABAA-CCC58F5C7CCC}" type="slidenum">
              <a:rPr lang="en-US" smtClean="0"/>
              <a:pPr algn="ctr"/>
              <a:t>‹nr.›</a:t>
            </a:fld>
            <a:endParaRPr lang="en-US" dirty="0"/>
          </a:p>
        </p:txBody>
      </p:sp>
      <p:grpSp>
        <p:nvGrpSpPr>
          <p:cNvPr id="9" name="Group 8">
            <a:extLst>
              <a:ext uri="{FF2B5EF4-FFF2-40B4-BE49-F238E27FC236}">
                <a16:creationId xmlns:a16="http://schemas.microsoft.com/office/drawing/2014/main" id="{11E57571-77B2-B92F-E8C1-522A494C3A45}"/>
              </a:ext>
            </a:extLst>
          </p:cNvPr>
          <p:cNvGrpSpPr>
            <a:grpSpLocks/>
          </p:cNvGrpSpPr>
          <p:nvPr userDrawn="1"/>
        </p:nvGrpSpPr>
        <p:grpSpPr>
          <a:xfrm>
            <a:off x="5699364" y="320676"/>
            <a:ext cx="861774" cy="861774"/>
            <a:chOff x="4807824" y="1580711"/>
            <a:chExt cx="1783080" cy="1783080"/>
          </a:xfrm>
        </p:grpSpPr>
        <p:sp>
          <p:nvSpPr>
            <p:cNvPr id="10" name="Oval 9">
              <a:extLst>
                <a:ext uri="{FF2B5EF4-FFF2-40B4-BE49-F238E27FC236}">
                  <a16:creationId xmlns:a16="http://schemas.microsoft.com/office/drawing/2014/main" id="{B5F42C22-9027-F00E-ACA0-A46A24A9778A}"/>
                </a:ext>
              </a:extLst>
            </p:cNvPr>
            <p:cNvSpPr/>
            <p:nvPr userDrawn="1"/>
          </p:nvSpPr>
          <p:spPr>
            <a:xfrm>
              <a:off x="4807824" y="1580711"/>
              <a:ext cx="1783080" cy="17830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graphics, colorfulness, graphic design, screenshot&#10;&#10;Description automatically generated">
              <a:extLst>
                <a:ext uri="{FF2B5EF4-FFF2-40B4-BE49-F238E27FC236}">
                  <a16:creationId xmlns:a16="http://schemas.microsoft.com/office/drawing/2014/main" id="{29A2EC3E-992C-4B38-AAE5-F6BAC081D3D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868388" y="1638356"/>
              <a:ext cx="1661952" cy="1667790"/>
            </a:xfrm>
            <a:prstGeom prst="ellipse">
              <a:avLst/>
            </a:prstGeom>
          </p:spPr>
        </p:pic>
      </p:grpSp>
      <p:pic>
        <p:nvPicPr>
          <p:cNvPr id="12" name="Google Shape;59;p14">
            <a:extLst>
              <a:ext uri="{FF2B5EF4-FFF2-40B4-BE49-F238E27FC236}">
                <a16:creationId xmlns:a16="http://schemas.microsoft.com/office/drawing/2014/main" id="{5E29CA61-F545-C7EB-D113-884C353C9066}"/>
              </a:ext>
            </a:extLst>
          </p:cNvPr>
          <p:cNvPicPr preferRelativeResize="0"/>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84200" y="9493771"/>
            <a:ext cx="2240007" cy="183106"/>
          </a:xfrm>
          <a:prstGeom prst="rect">
            <a:avLst/>
          </a:prstGeom>
          <a:noFill/>
          <a:ln>
            <a:noFill/>
          </a:ln>
          <a:effectLst/>
        </p:spPr>
      </p:pic>
      <p:sp>
        <p:nvSpPr>
          <p:cNvPr id="28" name="Picture 26">
            <a:extLst>
              <a:ext uri="{FF2B5EF4-FFF2-40B4-BE49-F238E27FC236}">
                <a16:creationId xmlns:a16="http://schemas.microsoft.com/office/drawing/2014/main" id="{22FBF564-5D03-FB6C-AB20-D6DA3F67B3F5}"/>
              </a:ext>
            </a:extLst>
          </p:cNvPr>
          <p:cNvSpPr/>
          <p:nvPr/>
        </p:nvSpPr>
        <p:spPr>
          <a:xfrm>
            <a:off x="1" y="2894113"/>
            <a:ext cx="296862" cy="2248487"/>
          </a:xfrm>
          <a:custGeom>
            <a:avLst/>
            <a:gdLst>
              <a:gd name="connsiteX0" fmla="*/ 288048 w 287894"/>
              <a:gd name="connsiteY0" fmla="*/ -481 h 2248487"/>
              <a:gd name="connsiteX1" fmla="*/ 288048 w 287894"/>
              <a:gd name="connsiteY1" fmla="*/ 1960122 h 2248487"/>
              <a:gd name="connsiteX2" fmla="*/ 154 w 287894"/>
              <a:gd name="connsiteY2" fmla="*/ 2248007 h 2248487"/>
              <a:gd name="connsiteX3" fmla="*/ 154 w 287894"/>
              <a:gd name="connsiteY3" fmla="*/ 287413 h 2248487"/>
            </a:gdLst>
            <a:ahLst/>
            <a:cxnLst>
              <a:cxn ang="0">
                <a:pos x="connsiteX0" y="connsiteY0"/>
              </a:cxn>
              <a:cxn ang="0">
                <a:pos x="connsiteX1" y="connsiteY1"/>
              </a:cxn>
              <a:cxn ang="0">
                <a:pos x="connsiteX2" y="connsiteY2"/>
              </a:cxn>
              <a:cxn ang="0">
                <a:pos x="connsiteX3" y="connsiteY3"/>
              </a:cxn>
            </a:cxnLst>
            <a:rect l="l" t="t" r="r" b="b"/>
            <a:pathLst>
              <a:path w="287894" h="2248487">
                <a:moveTo>
                  <a:pt x="288048" y="-481"/>
                </a:moveTo>
                <a:lnTo>
                  <a:pt x="288048" y="1960122"/>
                </a:lnTo>
                <a:lnTo>
                  <a:pt x="154" y="2248007"/>
                </a:lnTo>
                <a:lnTo>
                  <a:pt x="154" y="287413"/>
                </a:lnTo>
                <a:close/>
              </a:path>
            </a:pathLst>
          </a:custGeom>
          <a:solidFill>
            <a:schemeClr val="bg2"/>
          </a:solidFill>
          <a:ln w="9236" cap="flat">
            <a:noFill/>
            <a:prstDash val="solid"/>
            <a:miter/>
          </a:ln>
        </p:spPr>
        <p:txBody>
          <a:bodyPr rtlCol="0" anchor="ctr"/>
          <a:lstStyle/>
          <a:p>
            <a:endParaRPr lang="en-US"/>
          </a:p>
        </p:txBody>
      </p:sp>
      <p:sp>
        <p:nvSpPr>
          <p:cNvPr id="32" name="Picture 26">
            <a:extLst>
              <a:ext uri="{FF2B5EF4-FFF2-40B4-BE49-F238E27FC236}">
                <a16:creationId xmlns:a16="http://schemas.microsoft.com/office/drawing/2014/main" id="{7C7B8D00-0BD9-F771-3FA8-5AA8A79BA867}"/>
              </a:ext>
            </a:extLst>
          </p:cNvPr>
          <p:cNvSpPr/>
          <p:nvPr userDrawn="1"/>
        </p:nvSpPr>
        <p:spPr>
          <a:xfrm>
            <a:off x="1" y="4763400"/>
            <a:ext cx="296862" cy="2248487"/>
          </a:xfrm>
          <a:custGeom>
            <a:avLst/>
            <a:gdLst>
              <a:gd name="connsiteX0" fmla="*/ 288048 w 287894"/>
              <a:gd name="connsiteY0" fmla="*/ -481 h 2248487"/>
              <a:gd name="connsiteX1" fmla="*/ 288048 w 287894"/>
              <a:gd name="connsiteY1" fmla="*/ 1960122 h 2248487"/>
              <a:gd name="connsiteX2" fmla="*/ 154 w 287894"/>
              <a:gd name="connsiteY2" fmla="*/ 2248007 h 2248487"/>
              <a:gd name="connsiteX3" fmla="*/ 154 w 287894"/>
              <a:gd name="connsiteY3" fmla="*/ 287413 h 2248487"/>
            </a:gdLst>
            <a:ahLst/>
            <a:cxnLst>
              <a:cxn ang="0">
                <a:pos x="connsiteX0" y="connsiteY0"/>
              </a:cxn>
              <a:cxn ang="0">
                <a:pos x="connsiteX1" y="connsiteY1"/>
              </a:cxn>
              <a:cxn ang="0">
                <a:pos x="connsiteX2" y="connsiteY2"/>
              </a:cxn>
              <a:cxn ang="0">
                <a:pos x="connsiteX3" y="connsiteY3"/>
              </a:cxn>
            </a:cxnLst>
            <a:rect l="l" t="t" r="r" b="b"/>
            <a:pathLst>
              <a:path w="287894" h="2248487">
                <a:moveTo>
                  <a:pt x="288048" y="-481"/>
                </a:moveTo>
                <a:lnTo>
                  <a:pt x="288048" y="1960122"/>
                </a:lnTo>
                <a:lnTo>
                  <a:pt x="154" y="2248007"/>
                </a:lnTo>
                <a:lnTo>
                  <a:pt x="154" y="287413"/>
                </a:lnTo>
                <a:close/>
              </a:path>
            </a:pathLst>
          </a:custGeom>
          <a:solidFill>
            <a:schemeClr val="accent1"/>
          </a:solidFill>
          <a:ln w="923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CB4FD4E-B314-6401-7897-85CA8DC2FB4B}"/>
              </a:ext>
            </a:extLst>
          </p:cNvPr>
          <p:cNvSpPr/>
          <p:nvPr userDrawn="1"/>
        </p:nvSpPr>
        <p:spPr>
          <a:xfrm>
            <a:off x="160" y="0"/>
            <a:ext cx="296862" cy="1029257"/>
          </a:xfrm>
          <a:custGeom>
            <a:avLst/>
            <a:gdLst>
              <a:gd name="connsiteX0" fmla="*/ 0 w 296862"/>
              <a:gd name="connsiteY0" fmla="*/ 0 h 1029257"/>
              <a:gd name="connsiteX1" fmla="*/ 296862 w 296862"/>
              <a:gd name="connsiteY1" fmla="*/ 0 h 1029257"/>
              <a:gd name="connsiteX2" fmla="*/ 296862 w 296862"/>
              <a:gd name="connsiteY2" fmla="*/ 741372 h 1029257"/>
              <a:gd name="connsiteX3" fmla="*/ 0 w 296862"/>
              <a:gd name="connsiteY3" fmla="*/ 1029257 h 1029257"/>
            </a:gdLst>
            <a:ahLst/>
            <a:cxnLst>
              <a:cxn ang="0">
                <a:pos x="connsiteX0" y="connsiteY0"/>
              </a:cxn>
              <a:cxn ang="0">
                <a:pos x="connsiteX1" y="connsiteY1"/>
              </a:cxn>
              <a:cxn ang="0">
                <a:pos x="connsiteX2" y="connsiteY2"/>
              </a:cxn>
              <a:cxn ang="0">
                <a:pos x="connsiteX3" y="connsiteY3"/>
              </a:cxn>
            </a:cxnLst>
            <a:rect l="l" t="t" r="r" b="b"/>
            <a:pathLst>
              <a:path w="296862" h="1029257">
                <a:moveTo>
                  <a:pt x="0" y="0"/>
                </a:moveTo>
                <a:lnTo>
                  <a:pt x="296862" y="0"/>
                </a:lnTo>
                <a:lnTo>
                  <a:pt x="296862" y="741372"/>
                </a:lnTo>
                <a:lnTo>
                  <a:pt x="0" y="1029257"/>
                </a:lnTo>
                <a:close/>
              </a:path>
            </a:pathLst>
          </a:custGeom>
          <a:solidFill>
            <a:schemeClr val="accent2"/>
          </a:solidFill>
          <a:ln w="923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D712F6-2D18-09A4-4BFB-7E9D4A8B23B1}"/>
              </a:ext>
            </a:extLst>
          </p:cNvPr>
          <p:cNvSpPr/>
          <p:nvPr userDrawn="1"/>
        </p:nvSpPr>
        <p:spPr>
          <a:xfrm>
            <a:off x="160" y="8875782"/>
            <a:ext cx="296862" cy="1030218"/>
          </a:xfrm>
          <a:custGeom>
            <a:avLst/>
            <a:gdLst>
              <a:gd name="connsiteX0" fmla="*/ 296862 w 296862"/>
              <a:gd name="connsiteY0" fmla="*/ 0 h 1030218"/>
              <a:gd name="connsiteX1" fmla="*/ 296862 w 296862"/>
              <a:gd name="connsiteY1" fmla="*/ 1030218 h 1030218"/>
              <a:gd name="connsiteX2" fmla="*/ 0 w 296862"/>
              <a:gd name="connsiteY2" fmla="*/ 1030218 h 1030218"/>
              <a:gd name="connsiteX3" fmla="*/ 0 w 296862"/>
              <a:gd name="connsiteY3" fmla="*/ 287894 h 1030218"/>
            </a:gdLst>
            <a:ahLst/>
            <a:cxnLst>
              <a:cxn ang="0">
                <a:pos x="connsiteX0" y="connsiteY0"/>
              </a:cxn>
              <a:cxn ang="0">
                <a:pos x="connsiteX1" y="connsiteY1"/>
              </a:cxn>
              <a:cxn ang="0">
                <a:pos x="connsiteX2" y="connsiteY2"/>
              </a:cxn>
              <a:cxn ang="0">
                <a:pos x="connsiteX3" y="connsiteY3"/>
              </a:cxn>
            </a:cxnLst>
            <a:rect l="l" t="t" r="r" b="b"/>
            <a:pathLst>
              <a:path w="296862" h="1030218">
                <a:moveTo>
                  <a:pt x="296862" y="0"/>
                </a:moveTo>
                <a:lnTo>
                  <a:pt x="296862" y="1030218"/>
                </a:lnTo>
                <a:lnTo>
                  <a:pt x="0" y="1030218"/>
                </a:lnTo>
                <a:lnTo>
                  <a:pt x="0" y="287894"/>
                </a:lnTo>
                <a:close/>
              </a:path>
            </a:pathLst>
          </a:custGeom>
          <a:solidFill>
            <a:schemeClr val="accent3"/>
          </a:solidFill>
          <a:ln w="9236" cap="flat">
            <a:noFill/>
            <a:prstDash val="solid"/>
            <a:miter/>
          </a:ln>
        </p:spPr>
        <p:txBody>
          <a:bodyPr rtlCol="0" anchor="ctr"/>
          <a:lstStyle/>
          <a:p>
            <a:endParaRPr lang="en-US"/>
          </a:p>
        </p:txBody>
      </p:sp>
    </p:spTree>
    <p:extLst>
      <p:ext uri="{BB962C8B-B14F-4D97-AF65-F5344CB8AC3E}">
        <p14:creationId xmlns:p14="http://schemas.microsoft.com/office/powerpoint/2010/main" val="1500841747"/>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5" orient="horz" pos="5864" userDrawn="1">
          <p15:clr>
            <a:srgbClr val="FBAE40"/>
          </p15:clr>
        </p15:guide>
        <p15:guide id="6" orient="horz" pos="852" userDrawn="1">
          <p15:clr>
            <a:srgbClr val="FBAE40"/>
          </p15:clr>
        </p15:guide>
        <p15:guide id="8" pos="4133" userDrawn="1">
          <p15:clr>
            <a:srgbClr val="FBAE40"/>
          </p15:clr>
        </p15:guide>
        <p15:guide id="9" pos="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97524323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364302444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98004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85935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240020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258119451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12648-8A97-43FF-ABAA-CCC58F5C7CCC}" type="slidenum">
              <a:rPr lang="en-US" smtClean="0"/>
              <a:t>‹nr.›</a:t>
            </a:fld>
            <a:endParaRPr lang="en-US"/>
          </a:p>
        </p:txBody>
      </p:sp>
    </p:spTree>
    <p:extLst>
      <p:ext uri="{BB962C8B-B14F-4D97-AF65-F5344CB8AC3E}">
        <p14:creationId xmlns:p14="http://schemas.microsoft.com/office/powerpoint/2010/main" val="126333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image" Target="../media/image1.emf"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oleObject" Target="../embeddings/oleObject1.bin" /><Relationship Id="rId2" Type="http://schemas.openxmlformats.org/officeDocument/2006/relationships/slideLayout" Target="../slideLayouts/slideLayout2.xml" /><Relationship Id="rId16" Type="http://schemas.openxmlformats.org/officeDocument/2006/relationships/tags" Target="../tags/tag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vmlDrawing" Target="../drawings/vmlDrawing1.v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756C867-89A5-1C9F-6EBA-37A7A9AFE19D}"/>
              </a:ext>
            </a:extLst>
          </p:cNvPr>
          <p:cNvGraphicFramePr>
            <a:graphicFrameLocks noChangeAspect="1"/>
          </p:cNvGraphicFramePr>
          <p:nvPr userDrawn="1">
            <p:custDataLst>
              <p:tags r:id="rId16"/>
            </p:custDataLst>
            <p:extLst>
              <p:ext uri="{D42A27DB-BD31-4B8C-83A1-F6EECF244321}">
                <p14:modId xmlns:p14="http://schemas.microsoft.com/office/powerpoint/2010/main" val="2840357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17" imgW="532" imgH="530" progId="TCLayout.ActiveDocument.1">
                  <p:embed/>
                </p:oleObj>
              </mc:Choice>
              <mc:Fallback>
                <p:oleObj name="think-cell Slide" r:id="rId17" imgW="532" imgH="530" progId="TCLayout.ActiveDocument.1">
                  <p:embed/>
                  <p:pic>
                    <p:nvPicPr>
                      <p:cNvPr id="8" name="Object 7" hidden="1">
                        <a:extLst>
                          <a:ext uri="{FF2B5EF4-FFF2-40B4-BE49-F238E27FC236}">
                            <a16:creationId xmlns:a16="http://schemas.microsoft.com/office/drawing/2014/main" id="{6756C867-89A5-1C9F-6EBA-37A7A9AFE19D}"/>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012648-8A97-43FF-ABAA-CCC58F5C7CCC}" type="slidenum">
              <a:rPr lang="en-US" smtClean="0"/>
              <a:t>‹nr.›</a:t>
            </a:fld>
            <a:endParaRPr lang="en-US"/>
          </a:p>
        </p:txBody>
      </p:sp>
    </p:spTree>
    <p:extLst>
      <p:ext uri="{BB962C8B-B14F-4D97-AF65-F5344CB8AC3E}">
        <p14:creationId xmlns:p14="http://schemas.microsoft.com/office/powerpoint/2010/main" val="1409505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 /><Relationship Id="rId13" Type="http://schemas.openxmlformats.org/officeDocument/2006/relationships/image" Target="../media/image12.png" /><Relationship Id="rId18" Type="http://schemas.openxmlformats.org/officeDocument/2006/relationships/image" Target="../media/image17.svg" /><Relationship Id="rId26" Type="http://schemas.openxmlformats.org/officeDocument/2006/relationships/image" Target="../media/image25.svg" /><Relationship Id="rId3" Type="http://schemas.openxmlformats.org/officeDocument/2006/relationships/slideLayout" Target="../slideLayouts/slideLayout1.xml" /><Relationship Id="rId21" Type="http://schemas.openxmlformats.org/officeDocument/2006/relationships/image" Target="../media/image20.png" /><Relationship Id="rId7" Type="http://schemas.openxmlformats.org/officeDocument/2006/relationships/image" Target="../media/image6.png" /><Relationship Id="rId12" Type="http://schemas.openxmlformats.org/officeDocument/2006/relationships/image" Target="../media/image11.svg" /><Relationship Id="rId17" Type="http://schemas.openxmlformats.org/officeDocument/2006/relationships/image" Target="../media/image16.png" /><Relationship Id="rId25" Type="http://schemas.openxmlformats.org/officeDocument/2006/relationships/image" Target="../media/image24.png" /><Relationship Id="rId2" Type="http://schemas.openxmlformats.org/officeDocument/2006/relationships/tags" Target="../tags/tag5.xml" /><Relationship Id="rId16" Type="http://schemas.openxmlformats.org/officeDocument/2006/relationships/image" Target="../media/image15.svg" /><Relationship Id="rId20" Type="http://schemas.openxmlformats.org/officeDocument/2006/relationships/image" Target="../media/image19.svg" /><Relationship Id="rId1" Type="http://schemas.openxmlformats.org/officeDocument/2006/relationships/vmlDrawing" Target="../drawings/vmlDrawing4.vml" /><Relationship Id="rId6" Type="http://schemas.openxmlformats.org/officeDocument/2006/relationships/image" Target="../media/image5.jpeg" /><Relationship Id="rId11" Type="http://schemas.openxmlformats.org/officeDocument/2006/relationships/image" Target="../media/image10.png" /><Relationship Id="rId24" Type="http://schemas.openxmlformats.org/officeDocument/2006/relationships/image" Target="../media/image23.svg" /><Relationship Id="rId5" Type="http://schemas.openxmlformats.org/officeDocument/2006/relationships/image" Target="../media/image1.emf" /><Relationship Id="rId15" Type="http://schemas.openxmlformats.org/officeDocument/2006/relationships/image" Target="../media/image14.png" /><Relationship Id="rId23" Type="http://schemas.openxmlformats.org/officeDocument/2006/relationships/image" Target="../media/image22.png" /><Relationship Id="rId28" Type="http://schemas.openxmlformats.org/officeDocument/2006/relationships/image" Target="../media/image27.svg" /><Relationship Id="rId10" Type="http://schemas.openxmlformats.org/officeDocument/2006/relationships/image" Target="../media/image9.svg" /><Relationship Id="rId19" Type="http://schemas.openxmlformats.org/officeDocument/2006/relationships/image" Target="../media/image18.png" /><Relationship Id="rId4" Type="http://schemas.openxmlformats.org/officeDocument/2006/relationships/oleObject" Target="../embeddings/oleObject4.bin" /><Relationship Id="rId9" Type="http://schemas.openxmlformats.org/officeDocument/2006/relationships/image" Target="../media/image8.png" /><Relationship Id="rId14" Type="http://schemas.openxmlformats.org/officeDocument/2006/relationships/image" Target="../media/image13.svg" /><Relationship Id="rId22" Type="http://schemas.openxmlformats.org/officeDocument/2006/relationships/image" Target="../media/image21.svg" /><Relationship Id="rId27" Type="http://schemas.openxmlformats.org/officeDocument/2006/relationships/image" Target="../media/image26.png" /></Relationships>
</file>

<file path=ppt/slides/_rels/slide2.xml.rels><?xml version="1.0" encoding="UTF-8" standalone="yes"?>
<Relationships xmlns="http://schemas.openxmlformats.org/package/2006/relationships"><Relationship Id="rId8" Type="http://schemas.openxmlformats.org/officeDocument/2006/relationships/image" Target="../media/image30.PNG" /><Relationship Id="rId13" Type="http://schemas.openxmlformats.org/officeDocument/2006/relationships/image" Target="../media/image35.png" /><Relationship Id="rId18" Type="http://schemas.openxmlformats.org/officeDocument/2006/relationships/image" Target="../media/image15.svg" /><Relationship Id="rId26" Type="http://schemas.openxmlformats.org/officeDocument/2006/relationships/image" Target="../media/image9.svg" /><Relationship Id="rId3" Type="http://schemas.openxmlformats.org/officeDocument/2006/relationships/slideLayout" Target="../slideLayouts/slideLayout1.xml" /><Relationship Id="rId21" Type="http://schemas.openxmlformats.org/officeDocument/2006/relationships/image" Target="../media/image18.png" /><Relationship Id="rId7" Type="http://schemas.openxmlformats.org/officeDocument/2006/relationships/image" Target="../media/image29.jpeg" /><Relationship Id="rId12" Type="http://schemas.openxmlformats.org/officeDocument/2006/relationships/image" Target="../media/image34.svg" /><Relationship Id="rId17" Type="http://schemas.openxmlformats.org/officeDocument/2006/relationships/image" Target="../media/image14.png" /><Relationship Id="rId25" Type="http://schemas.openxmlformats.org/officeDocument/2006/relationships/image" Target="../media/image8.png" /><Relationship Id="rId2" Type="http://schemas.openxmlformats.org/officeDocument/2006/relationships/tags" Target="../tags/tag6.xml" /><Relationship Id="rId16" Type="http://schemas.openxmlformats.org/officeDocument/2006/relationships/image" Target="../media/image27.svg" /><Relationship Id="rId20" Type="http://schemas.openxmlformats.org/officeDocument/2006/relationships/image" Target="../media/image17.svg" /><Relationship Id="rId1" Type="http://schemas.openxmlformats.org/officeDocument/2006/relationships/vmlDrawing" Target="../drawings/vmlDrawing5.vml" /><Relationship Id="rId6" Type="http://schemas.openxmlformats.org/officeDocument/2006/relationships/image" Target="../media/image28.jpeg" /><Relationship Id="rId11" Type="http://schemas.openxmlformats.org/officeDocument/2006/relationships/image" Target="../media/image33.png" /><Relationship Id="rId24" Type="http://schemas.openxmlformats.org/officeDocument/2006/relationships/image" Target="../media/image7.svg" /><Relationship Id="rId5" Type="http://schemas.openxmlformats.org/officeDocument/2006/relationships/image" Target="../media/image1.emf" /><Relationship Id="rId15" Type="http://schemas.openxmlformats.org/officeDocument/2006/relationships/image" Target="../media/image26.png" /><Relationship Id="rId23" Type="http://schemas.openxmlformats.org/officeDocument/2006/relationships/image" Target="../media/image6.png" /><Relationship Id="rId28" Type="http://schemas.openxmlformats.org/officeDocument/2006/relationships/image" Target="../media/image13.svg" /><Relationship Id="rId10" Type="http://schemas.openxmlformats.org/officeDocument/2006/relationships/image" Target="../media/image32.svg" /><Relationship Id="rId19" Type="http://schemas.openxmlformats.org/officeDocument/2006/relationships/image" Target="../media/image16.png" /><Relationship Id="rId4" Type="http://schemas.openxmlformats.org/officeDocument/2006/relationships/oleObject" Target="../embeddings/oleObject5.bin" /><Relationship Id="rId9" Type="http://schemas.openxmlformats.org/officeDocument/2006/relationships/image" Target="../media/image31.png" /><Relationship Id="rId14" Type="http://schemas.openxmlformats.org/officeDocument/2006/relationships/image" Target="../media/image36.svg" /><Relationship Id="rId22" Type="http://schemas.openxmlformats.org/officeDocument/2006/relationships/image" Target="../media/image19.svg" /><Relationship Id="rId27" Type="http://schemas.openxmlformats.org/officeDocument/2006/relationships/image" Target="../media/image12.png" /></Relationships>
</file>

<file path=ppt/slides/_rels/slide3.xml.rels><?xml version="1.0" encoding="UTF-8" standalone="yes"?>
<Relationships xmlns="http://schemas.openxmlformats.org/package/2006/relationships"><Relationship Id="rId8" Type="http://schemas.openxmlformats.org/officeDocument/2006/relationships/image" Target="../media/image26.png" /><Relationship Id="rId13" Type="http://schemas.openxmlformats.org/officeDocument/2006/relationships/image" Target="../media/image19.svg" /><Relationship Id="rId18" Type="http://schemas.openxmlformats.org/officeDocument/2006/relationships/image" Target="../media/image43.svg" /><Relationship Id="rId26" Type="http://schemas.openxmlformats.org/officeDocument/2006/relationships/image" Target="../media/image13.svg" /><Relationship Id="rId3" Type="http://schemas.openxmlformats.org/officeDocument/2006/relationships/slideLayout" Target="../slideLayouts/slideLayout1.xml" /><Relationship Id="rId21" Type="http://schemas.openxmlformats.org/officeDocument/2006/relationships/image" Target="../media/image10.png" /><Relationship Id="rId7" Type="http://schemas.openxmlformats.org/officeDocument/2006/relationships/image" Target="../media/image38.jpeg" /><Relationship Id="rId12" Type="http://schemas.openxmlformats.org/officeDocument/2006/relationships/image" Target="../media/image18.png" /><Relationship Id="rId17" Type="http://schemas.openxmlformats.org/officeDocument/2006/relationships/image" Target="../media/image42.png" /><Relationship Id="rId25" Type="http://schemas.openxmlformats.org/officeDocument/2006/relationships/image" Target="../media/image12.png" /><Relationship Id="rId2" Type="http://schemas.openxmlformats.org/officeDocument/2006/relationships/tags" Target="../tags/tag7.xml" /><Relationship Id="rId16" Type="http://schemas.openxmlformats.org/officeDocument/2006/relationships/image" Target="../media/image41.svg" /><Relationship Id="rId20" Type="http://schemas.openxmlformats.org/officeDocument/2006/relationships/image" Target="../media/image45.svg" /><Relationship Id="rId1" Type="http://schemas.openxmlformats.org/officeDocument/2006/relationships/vmlDrawing" Target="../drawings/vmlDrawing6.vml" /><Relationship Id="rId6" Type="http://schemas.openxmlformats.org/officeDocument/2006/relationships/image" Target="../media/image37.jpeg" /><Relationship Id="rId11" Type="http://schemas.openxmlformats.org/officeDocument/2006/relationships/image" Target="../media/image17.svg" /><Relationship Id="rId24" Type="http://schemas.openxmlformats.org/officeDocument/2006/relationships/image" Target="../media/image7.svg" /><Relationship Id="rId5" Type="http://schemas.openxmlformats.org/officeDocument/2006/relationships/image" Target="../media/image1.emf" /><Relationship Id="rId15" Type="http://schemas.openxmlformats.org/officeDocument/2006/relationships/image" Target="../media/image40.png" /><Relationship Id="rId23" Type="http://schemas.openxmlformats.org/officeDocument/2006/relationships/image" Target="../media/image6.png" /><Relationship Id="rId28" Type="http://schemas.openxmlformats.org/officeDocument/2006/relationships/image" Target="../media/image15.svg" /><Relationship Id="rId10" Type="http://schemas.openxmlformats.org/officeDocument/2006/relationships/image" Target="../media/image16.png" /><Relationship Id="rId19" Type="http://schemas.openxmlformats.org/officeDocument/2006/relationships/image" Target="../media/image44.png" /><Relationship Id="rId4" Type="http://schemas.openxmlformats.org/officeDocument/2006/relationships/oleObject" Target="../embeddings/oleObject6.bin" /><Relationship Id="rId9" Type="http://schemas.openxmlformats.org/officeDocument/2006/relationships/image" Target="../media/image27.svg" /><Relationship Id="rId14" Type="http://schemas.openxmlformats.org/officeDocument/2006/relationships/image" Target="../media/image39.png" /><Relationship Id="rId22" Type="http://schemas.openxmlformats.org/officeDocument/2006/relationships/image" Target="../media/image11.svg" /><Relationship Id="rId27"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51F640-86A6-7CD5-F7A9-19C6A0BDE774}"/>
              </a:ext>
            </a:extLst>
          </p:cNvPr>
          <p:cNvGraphicFramePr>
            <a:graphicFrameLocks noChangeAspect="1"/>
          </p:cNvGraphicFramePr>
          <p:nvPr>
            <p:custDataLst>
              <p:tags r:id="rId2"/>
            </p:custDataLst>
            <p:extLst>
              <p:ext uri="{D42A27DB-BD31-4B8C-83A1-F6EECF244321}">
                <p14:modId xmlns:p14="http://schemas.microsoft.com/office/powerpoint/2010/main" val="4228631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4" imgW="532" imgH="530" progId="TCLayout.ActiveDocument.1">
                  <p:embed/>
                </p:oleObj>
              </mc:Choice>
              <mc:Fallback>
                <p:oleObj name="think-cell Slide" r:id="rId4" imgW="532" imgH="530" progId="TCLayout.ActiveDocument.1">
                  <p:embed/>
                  <p:pic>
                    <p:nvPicPr>
                      <p:cNvPr id="5" name="Object 4" hidden="1">
                        <a:extLst>
                          <a:ext uri="{FF2B5EF4-FFF2-40B4-BE49-F238E27FC236}">
                            <a16:creationId xmlns:a16="http://schemas.microsoft.com/office/drawing/2014/main" id="{4051F640-86A6-7CD5-F7A9-19C6A0BDE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8FC9939D-3C9F-C7E9-10AF-3F3FB29CC336}"/>
              </a:ext>
            </a:extLst>
          </p:cNvPr>
          <p:cNvSpPr/>
          <p:nvPr/>
        </p:nvSpPr>
        <p:spPr>
          <a:xfrm>
            <a:off x="296862" y="1354663"/>
            <a:ext cx="6264276" cy="7956550"/>
          </a:xfrm>
          <a:prstGeom prst="rect">
            <a:avLst/>
          </a:prstGeom>
          <a:solidFill>
            <a:schemeClr val="bg1"/>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Picture 207">
            <a:extLst>
              <a:ext uri="{FF2B5EF4-FFF2-40B4-BE49-F238E27FC236}">
                <a16:creationId xmlns:a16="http://schemas.microsoft.com/office/drawing/2014/main" id="{5B32308A-FE78-1AAF-3423-1A4262387C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767" b="51187"/>
          <a:stretch/>
        </p:blipFill>
        <p:spPr>
          <a:xfrm>
            <a:off x="296862" y="1352551"/>
            <a:ext cx="6264275" cy="1238011"/>
          </a:xfrm>
          <a:prstGeom prst="rect">
            <a:avLst/>
          </a:prstGeom>
        </p:spPr>
      </p:pic>
      <p:sp>
        <p:nvSpPr>
          <p:cNvPr id="4" name="Title 3">
            <a:extLst>
              <a:ext uri="{FF2B5EF4-FFF2-40B4-BE49-F238E27FC236}">
                <a16:creationId xmlns:a16="http://schemas.microsoft.com/office/drawing/2014/main" id="{F9680BF7-C06A-C071-0564-11BCC16BE959}"/>
              </a:ext>
            </a:extLst>
          </p:cNvPr>
          <p:cNvSpPr>
            <a:spLocks noGrp="1"/>
          </p:cNvSpPr>
          <p:nvPr>
            <p:ph type="title"/>
          </p:nvPr>
        </p:nvSpPr>
        <p:spPr/>
        <p:txBody>
          <a:bodyPr vert="horz"/>
          <a:lstStyle/>
          <a:p>
            <a:r>
              <a:rPr lang="en-US" dirty="0"/>
              <a:t>Electoral Priority 1: </a:t>
            </a:r>
            <a:br>
              <a:rPr lang="en-US" dirty="0"/>
            </a:br>
            <a:r>
              <a:rPr lang="en-US" sz="1600" dirty="0"/>
              <a:t>Investments in green and resilient infrastructure </a:t>
            </a:r>
          </a:p>
        </p:txBody>
      </p:sp>
      <p:sp>
        <p:nvSpPr>
          <p:cNvPr id="24" name="Slide Number Placeholder 23">
            <a:extLst>
              <a:ext uri="{FF2B5EF4-FFF2-40B4-BE49-F238E27FC236}">
                <a16:creationId xmlns:a16="http://schemas.microsoft.com/office/drawing/2014/main" id="{B312C757-7235-9686-7EDE-BAC0855F62A7}"/>
              </a:ext>
            </a:extLst>
          </p:cNvPr>
          <p:cNvSpPr>
            <a:spLocks noGrp="1"/>
          </p:cNvSpPr>
          <p:nvPr>
            <p:ph type="sldNum" sz="quarter" idx="12"/>
          </p:nvPr>
        </p:nvSpPr>
        <p:spPr/>
        <p:txBody>
          <a:bodyPr/>
          <a:lstStyle/>
          <a:p>
            <a:pPr algn="ctr"/>
            <a:fld id="{2B012648-8A97-43FF-ABAA-CCC58F5C7CCC}" type="slidenum">
              <a:rPr lang="en-US" smtClean="0"/>
              <a:pPr algn="ctr"/>
              <a:t>1</a:t>
            </a:fld>
            <a:endParaRPr lang="en-US"/>
          </a:p>
        </p:txBody>
      </p:sp>
      <p:grpSp>
        <p:nvGrpSpPr>
          <p:cNvPr id="50" name="Group 49">
            <a:extLst>
              <a:ext uri="{FF2B5EF4-FFF2-40B4-BE49-F238E27FC236}">
                <a16:creationId xmlns:a16="http://schemas.microsoft.com/office/drawing/2014/main" id="{F96D7C66-E88A-AA1A-1B62-815EBD7D388F}"/>
              </a:ext>
            </a:extLst>
          </p:cNvPr>
          <p:cNvGrpSpPr/>
          <p:nvPr/>
        </p:nvGrpSpPr>
        <p:grpSpPr>
          <a:xfrm>
            <a:off x="472665" y="8850403"/>
            <a:ext cx="5930723" cy="123111"/>
            <a:chOff x="472665" y="8883397"/>
            <a:chExt cx="5930723" cy="123111"/>
          </a:xfrm>
        </p:grpSpPr>
        <p:grpSp>
          <p:nvGrpSpPr>
            <p:cNvPr id="51" name="Group 50">
              <a:extLst>
                <a:ext uri="{FF2B5EF4-FFF2-40B4-BE49-F238E27FC236}">
                  <a16:creationId xmlns:a16="http://schemas.microsoft.com/office/drawing/2014/main" id="{741A1948-B8EF-2C31-EBCF-9DAE8C49852B}"/>
                </a:ext>
              </a:extLst>
            </p:cNvPr>
            <p:cNvGrpSpPr/>
            <p:nvPr/>
          </p:nvGrpSpPr>
          <p:grpSpPr>
            <a:xfrm>
              <a:off x="2493123" y="8883397"/>
              <a:ext cx="1871755" cy="123111"/>
              <a:chOff x="499405" y="8881952"/>
              <a:chExt cx="1871755" cy="123111"/>
            </a:xfrm>
          </p:grpSpPr>
          <p:pic>
            <p:nvPicPr>
              <p:cNvPr id="67" name="Graphic 66">
                <a:extLst>
                  <a:ext uri="{FF2B5EF4-FFF2-40B4-BE49-F238E27FC236}">
                    <a16:creationId xmlns:a16="http://schemas.microsoft.com/office/drawing/2014/main" id="{BDE10B9A-8F13-F93E-D2B1-4CBE905DC2A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99405" y="8897194"/>
                <a:ext cx="131626" cy="92625"/>
              </a:xfrm>
              <a:prstGeom prst="rect">
                <a:avLst/>
              </a:prstGeom>
            </p:spPr>
          </p:pic>
          <p:sp>
            <p:nvSpPr>
              <p:cNvPr id="69" name="TextBox 68">
                <a:extLst>
                  <a:ext uri="{FF2B5EF4-FFF2-40B4-BE49-F238E27FC236}">
                    <a16:creationId xmlns:a16="http://schemas.microsoft.com/office/drawing/2014/main" id="{5A7B4B8E-8CEC-B203-7B2A-1DFA84D47D2E}"/>
                  </a:ext>
                </a:extLst>
              </p:cNvPr>
              <p:cNvSpPr txBox="1"/>
              <p:nvPr/>
            </p:nvSpPr>
            <p:spPr>
              <a:xfrm>
                <a:off x="683419" y="8881952"/>
                <a:ext cx="1687741" cy="123111"/>
              </a:xfrm>
              <a:prstGeom prst="rect">
                <a:avLst/>
              </a:prstGeom>
              <a:noFill/>
            </p:spPr>
            <p:txBody>
              <a:bodyPr wrap="square" lIns="0" tIns="0" rIns="0" bIns="0" rtlCol="0" anchor="ctr">
                <a:spAutoFit/>
              </a:bodyPr>
              <a:lstStyle/>
              <a:p>
                <a:r>
                  <a:rPr lang="en-US" sz="800" b="1" spc="-30" dirty="0">
                    <a:latin typeface="Ubuntu" panose="020B0504030602030204" pitchFamily="34" charset="0"/>
                  </a:rPr>
                  <a:t>2. Economic Renaissance</a:t>
                </a:r>
              </a:p>
            </p:txBody>
          </p:sp>
        </p:grpSp>
        <p:grpSp>
          <p:nvGrpSpPr>
            <p:cNvPr id="54" name="Group 53">
              <a:extLst>
                <a:ext uri="{FF2B5EF4-FFF2-40B4-BE49-F238E27FC236}">
                  <a16:creationId xmlns:a16="http://schemas.microsoft.com/office/drawing/2014/main" id="{8C819BF5-51B3-DAB3-D6EE-31F1217E2563}"/>
                </a:ext>
              </a:extLst>
            </p:cNvPr>
            <p:cNvGrpSpPr/>
            <p:nvPr/>
          </p:nvGrpSpPr>
          <p:grpSpPr>
            <a:xfrm>
              <a:off x="472665" y="8883397"/>
              <a:ext cx="1871755" cy="123111"/>
              <a:chOff x="499405" y="8881952"/>
              <a:chExt cx="1871755" cy="123111"/>
            </a:xfrm>
          </p:grpSpPr>
          <p:pic>
            <p:nvPicPr>
              <p:cNvPr id="65" name="Graphic 64">
                <a:extLst>
                  <a:ext uri="{FF2B5EF4-FFF2-40B4-BE49-F238E27FC236}">
                    <a16:creationId xmlns:a16="http://schemas.microsoft.com/office/drawing/2014/main" id="{632562BA-40AF-9561-48E2-7B8E010F56A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9405" y="8885720"/>
                <a:ext cx="131626" cy="115574"/>
              </a:xfrm>
              <a:prstGeom prst="rect">
                <a:avLst/>
              </a:prstGeom>
            </p:spPr>
          </p:pic>
          <p:sp>
            <p:nvSpPr>
              <p:cNvPr id="66" name="TextBox 65">
                <a:extLst>
                  <a:ext uri="{FF2B5EF4-FFF2-40B4-BE49-F238E27FC236}">
                    <a16:creationId xmlns:a16="http://schemas.microsoft.com/office/drawing/2014/main" id="{B018281C-71C5-3117-D551-FB3DC776A96B}"/>
                  </a:ext>
                </a:extLst>
              </p:cNvPr>
              <p:cNvSpPr txBox="1"/>
              <p:nvPr/>
            </p:nvSpPr>
            <p:spPr>
              <a:xfrm>
                <a:off x="683419" y="8881952"/>
                <a:ext cx="1687741" cy="123111"/>
              </a:xfrm>
              <a:prstGeom prst="rect">
                <a:avLst/>
              </a:prstGeom>
              <a:noFill/>
            </p:spPr>
            <p:txBody>
              <a:bodyPr wrap="square" lIns="0" tIns="0" rIns="0" bIns="0" rtlCol="0" anchor="ctr">
                <a:spAutoFit/>
              </a:bodyPr>
              <a:lstStyle/>
              <a:p>
                <a:r>
                  <a:rPr lang="en-US" sz="800" b="1" spc="-30" dirty="0">
                    <a:latin typeface="Ubuntu" panose="020B0504030602030204" pitchFamily="34" charset="0"/>
                  </a:rPr>
                  <a:t>1. Smart State</a:t>
                </a:r>
              </a:p>
            </p:txBody>
          </p:sp>
        </p:grpSp>
        <p:grpSp>
          <p:nvGrpSpPr>
            <p:cNvPr id="58" name="Group 57">
              <a:extLst>
                <a:ext uri="{FF2B5EF4-FFF2-40B4-BE49-F238E27FC236}">
                  <a16:creationId xmlns:a16="http://schemas.microsoft.com/office/drawing/2014/main" id="{C1BE3D37-38DB-9C6F-1434-DFF141454A74}"/>
                </a:ext>
              </a:extLst>
            </p:cNvPr>
            <p:cNvGrpSpPr/>
            <p:nvPr/>
          </p:nvGrpSpPr>
          <p:grpSpPr>
            <a:xfrm>
              <a:off x="4531633" y="8883397"/>
              <a:ext cx="1871755" cy="123111"/>
              <a:chOff x="499405" y="8881952"/>
              <a:chExt cx="1871755" cy="123111"/>
            </a:xfrm>
          </p:grpSpPr>
          <p:pic>
            <p:nvPicPr>
              <p:cNvPr id="63" name="Graphic 62">
                <a:extLst>
                  <a:ext uri="{FF2B5EF4-FFF2-40B4-BE49-F238E27FC236}">
                    <a16:creationId xmlns:a16="http://schemas.microsoft.com/office/drawing/2014/main" id="{F1BDCF51-B84B-0BAF-80F7-47FAEE705ACE}"/>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99405" y="8892319"/>
                <a:ext cx="131626" cy="102375"/>
              </a:xfrm>
              <a:prstGeom prst="rect">
                <a:avLst/>
              </a:prstGeom>
            </p:spPr>
          </p:pic>
          <p:sp>
            <p:nvSpPr>
              <p:cNvPr id="64" name="TextBox 63">
                <a:extLst>
                  <a:ext uri="{FF2B5EF4-FFF2-40B4-BE49-F238E27FC236}">
                    <a16:creationId xmlns:a16="http://schemas.microsoft.com/office/drawing/2014/main" id="{4602F595-7B68-9A86-F7E2-0FDCD872D21C}"/>
                  </a:ext>
                </a:extLst>
              </p:cNvPr>
              <p:cNvSpPr txBox="1"/>
              <p:nvPr/>
            </p:nvSpPr>
            <p:spPr>
              <a:xfrm>
                <a:off x="683419" y="8881952"/>
                <a:ext cx="1687741" cy="123111"/>
              </a:xfrm>
              <a:prstGeom prst="rect">
                <a:avLst/>
              </a:prstGeom>
              <a:noFill/>
            </p:spPr>
            <p:txBody>
              <a:bodyPr wrap="square" lIns="0" tIns="0" rIns="0" bIns="0" rtlCol="0" anchor="ctr">
                <a:spAutoFit/>
              </a:bodyPr>
              <a:lstStyle/>
              <a:p>
                <a:r>
                  <a:rPr lang="en-US" sz="800" b="1" spc="-30" dirty="0">
                    <a:latin typeface="Ubuntu" panose="020B0504030602030204" pitchFamily="34" charset="0"/>
                  </a:rPr>
                  <a:t>3. Social Equality</a:t>
                </a:r>
              </a:p>
            </p:txBody>
          </p:sp>
        </p:grpSp>
      </p:grpSp>
      <p:grpSp>
        <p:nvGrpSpPr>
          <p:cNvPr id="70" name="Group 69">
            <a:extLst>
              <a:ext uri="{FF2B5EF4-FFF2-40B4-BE49-F238E27FC236}">
                <a16:creationId xmlns:a16="http://schemas.microsoft.com/office/drawing/2014/main" id="{365CACF5-BF08-9BF9-7D4B-236F6E4CC16D}"/>
              </a:ext>
            </a:extLst>
          </p:cNvPr>
          <p:cNvGrpSpPr/>
          <p:nvPr/>
        </p:nvGrpSpPr>
        <p:grpSpPr>
          <a:xfrm>
            <a:off x="472665" y="9042206"/>
            <a:ext cx="5930723" cy="0"/>
            <a:chOff x="472665" y="9064345"/>
            <a:chExt cx="5930723" cy="0"/>
          </a:xfrm>
        </p:grpSpPr>
        <p:cxnSp>
          <p:nvCxnSpPr>
            <p:cNvPr id="71" name="Straight Connector 70">
              <a:extLst>
                <a:ext uri="{FF2B5EF4-FFF2-40B4-BE49-F238E27FC236}">
                  <a16:creationId xmlns:a16="http://schemas.microsoft.com/office/drawing/2014/main" id="{0D689DE5-942D-20CC-D5A4-EC8ABA93CA87}"/>
                </a:ext>
              </a:extLst>
            </p:cNvPr>
            <p:cNvCxnSpPr>
              <a:cxnSpLocks/>
            </p:cNvCxnSpPr>
            <p:nvPr/>
          </p:nvCxnSpPr>
          <p:spPr>
            <a:xfrm>
              <a:off x="2493123" y="9064345"/>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FDC422-EA45-7282-102D-CC18D9252E78}"/>
                </a:ext>
              </a:extLst>
            </p:cNvPr>
            <p:cNvCxnSpPr>
              <a:cxnSpLocks/>
            </p:cNvCxnSpPr>
            <p:nvPr/>
          </p:nvCxnSpPr>
          <p:spPr>
            <a:xfrm>
              <a:off x="472665" y="9064345"/>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AB53157-43C6-130F-1373-93BC821D64FB}"/>
                </a:ext>
              </a:extLst>
            </p:cNvPr>
            <p:cNvCxnSpPr>
              <a:cxnSpLocks/>
            </p:cNvCxnSpPr>
            <p:nvPr/>
          </p:nvCxnSpPr>
          <p:spPr>
            <a:xfrm>
              <a:off x="4531633" y="9064345"/>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BD65BB3-BD51-36BF-6668-ED3DE2AE0F2B}"/>
              </a:ext>
            </a:extLst>
          </p:cNvPr>
          <p:cNvGrpSpPr/>
          <p:nvPr/>
        </p:nvGrpSpPr>
        <p:grpSpPr>
          <a:xfrm>
            <a:off x="472665" y="9113732"/>
            <a:ext cx="1895155" cy="143052"/>
            <a:chOff x="499405" y="8880225"/>
            <a:chExt cx="1871755" cy="126563"/>
          </a:xfrm>
        </p:grpSpPr>
        <p:pic>
          <p:nvPicPr>
            <p:cNvPr id="87" name="Graphic 86">
              <a:extLst>
                <a:ext uri="{FF2B5EF4-FFF2-40B4-BE49-F238E27FC236}">
                  <a16:creationId xmlns:a16="http://schemas.microsoft.com/office/drawing/2014/main" id="{AE4B5BC2-E625-A56E-F8AE-0A2CEC09C3C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99405" y="8880225"/>
              <a:ext cx="131626" cy="126563"/>
            </a:xfrm>
            <a:prstGeom prst="rect">
              <a:avLst/>
            </a:prstGeom>
          </p:spPr>
        </p:pic>
        <p:sp>
          <p:nvSpPr>
            <p:cNvPr id="88" name="TextBox 87">
              <a:extLst>
                <a:ext uri="{FF2B5EF4-FFF2-40B4-BE49-F238E27FC236}">
                  <a16:creationId xmlns:a16="http://schemas.microsoft.com/office/drawing/2014/main" id="{1BFD4A35-8229-36F0-F521-555BF85C550C}"/>
                </a:ext>
              </a:extLst>
            </p:cNvPr>
            <p:cNvSpPr txBox="1"/>
            <p:nvPr/>
          </p:nvSpPr>
          <p:spPr>
            <a:xfrm>
              <a:off x="683419" y="8881952"/>
              <a:ext cx="1687741" cy="123111"/>
            </a:xfrm>
            <a:prstGeom prst="rect">
              <a:avLst/>
            </a:prstGeom>
            <a:noFill/>
          </p:spPr>
          <p:txBody>
            <a:bodyPr wrap="square" lIns="0" tIns="0" rIns="0" bIns="0" rtlCol="0" anchor="ctr">
              <a:spAutoFit/>
            </a:bodyPr>
            <a:lstStyle/>
            <a:p>
              <a:r>
                <a:rPr lang="en-US" sz="800" b="1" spc="-30" dirty="0">
                  <a:latin typeface="Ubuntu" panose="020B0504030602030204" pitchFamily="34" charset="0"/>
                </a:rPr>
                <a:t>4. Global Balance</a:t>
              </a:r>
            </a:p>
          </p:txBody>
        </p:sp>
      </p:grpSp>
      <p:grpSp>
        <p:nvGrpSpPr>
          <p:cNvPr id="128" name="Group 127">
            <a:extLst>
              <a:ext uri="{FF2B5EF4-FFF2-40B4-BE49-F238E27FC236}">
                <a16:creationId xmlns:a16="http://schemas.microsoft.com/office/drawing/2014/main" id="{EEB6CACE-0AEB-1C75-69BC-4975BBAC12D8}"/>
              </a:ext>
            </a:extLst>
          </p:cNvPr>
          <p:cNvGrpSpPr/>
          <p:nvPr/>
        </p:nvGrpSpPr>
        <p:grpSpPr>
          <a:xfrm>
            <a:off x="463639" y="2357206"/>
            <a:ext cx="5930722" cy="465132"/>
            <a:chOff x="463639" y="2357206"/>
            <a:chExt cx="5930722" cy="465132"/>
          </a:xfrm>
        </p:grpSpPr>
        <p:sp>
          <p:nvSpPr>
            <p:cNvPr id="119" name="Rectangle 118">
              <a:extLst>
                <a:ext uri="{FF2B5EF4-FFF2-40B4-BE49-F238E27FC236}">
                  <a16:creationId xmlns:a16="http://schemas.microsoft.com/office/drawing/2014/main" id="{3EEB4B53-73F6-2E60-1C7B-F4FE6BE1BA3F}"/>
                </a:ext>
              </a:extLst>
            </p:cNvPr>
            <p:cNvSpPr/>
            <p:nvPr/>
          </p:nvSpPr>
          <p:spPr>
            <a:xfrm>
              <a:off x="463639" y="2357206"/>
              <a:ext cx="5930722" cy="465132"/>
            </a:xfrm>
            <a:prstGeom prst="rect">
              <a:avLst/>
            </a:prstGeom>
            <a:solidFill>
              <a:schemeClr val="tx2"/>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a:ea typeface="+mn-ea"/>
                <a:cs typeface="+mn-cs"/>
              </a:endParaRPr>
            </a:p>
          </p:txBody>
        </p:sp>
        <p:sp>
          <p:nvSpPr>
            <p:cNvPr id="120" name="Right Triangle 119">
              <a:extLst>
                <a:ext uri="{FF2B5EF4-FFF2-40B4-BE49-F238E27FC236}">
                  <a16:creationId xmlns:a16="http://schemas.microsoft.com/office/drawing/2014/main" id="{5C4539DA-2E01-60BD-BC77-859E0956CC11}"/>
                </a:ext>
              </a:extLst>
            </p:cNvPr>
            <p:cNvSpPr/>
            <p:nvPr/>
          </p:nvSpPr>
          <p:spPr>
            <a:xfrm rot="10800000" flipH="1">
              <a:off x="463640" y="2357206"/>
              <a:ext cx="376616" cy="2333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21" name="Group 120">
              <a:extLst>
                <a:ext uri="{FF2B5EF4-FFF2-40B4-BE49-F238E27FC236}">
                  <a16:creationId xmlns:a16="http://schemas.microsoft.com/office/drawing/2014/main" id="{1BB07925-148C-9BD5-BD4D-DD2D4B0CCED3}"/>
                </a:ext>
              </a:extLst>
            </p:cNvPr>
            <p:cNvGrpSpPr/>
            <p:nvPr/>
          </p:nvGrpSpPr>
          <p:grpSpPr>
            <a:xfrm>
              <a:off x="547687" y="2443488"/>
              <a:ext cx="5762626" cy="292568"/>
              <a:chOff x="547687" y="2443488"/>
              <a:chExt cx="5762626" cy="292568"/>
            </a:xfrm>
          </p:grpSpPr>
          <p:pic>
            <p:nvPicPr>
              <p:cNvPr id="122" name="Graphic 121">
                <a:extLst>
                  <a:ext uri="{FF2B5EF4-FFF2-40B4-BE49-F238E27FC236}">
                    <a16:creationId xmlns:a16="http://schemas.microsoft.com/office/drawing/2014/main" id="{AAF81879-1686-D065-E390-788D8986698F}"/>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7687" y="2443488"/>
                <a:ext cx="292568" cy="292568"/>
              </a:xfrm>
              <a:prstGeom prst="rect">
                <a:avLst/>
              </a:prstGeom>
            </p:spPr>
          </p:pic>
          <p:sp>
            <p:nvSpPr>
              <p:cNvPr id="124" name="TextBox 123">
                <a:extLst>
                  <a:ext uri="{FF2B5EF4-FFF2-40B4-BE49-F238E27FC236}">
                    <a16:creationId xmlns:a16="http://schemas.microsoft.com/office/drawing/2014/main" id="{D9B25B5D-7C2C-1DF2-2476-1CC0646CB955}"/>
                  </a:ext>
                </a:extLst>
              </p:cNvPr>
              <p:cNvSpPr txBox="1"/>
              <p:nvPr/>
            </p:nvSpPr>
            <p:spPr>
              <a:xfrm>
                <a:off x="1108005" y="2482050"/>
                <a:ext cx="5202308"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Summary and Vision </a:t>
                </a:r>
              </a:p>
            </p:txBody>
          </p:sp>
          <p:cxnSp>
            <p:nvCxnSpPr>
              <p:cNvPr id="125" name="Straight Connector 124">
                <a:extLst>
                  <a:ext uri="{FF2B5EF4-FFF2-40B4-BE49-F238E27FC236}">
                    <a16:creationId xmlns:a16="http://schemas.microsoft.com/office/drawing/2014/main" id="{47879015-F2FA-E4DD-69F7-FA114DBCD876}"/>
                  </a:ext>
                </a:extLst>
              </p:cNvPr>
              <p:cNvCxnSpPr/>
              <p:nvPr/>
            </p:nvCxnSpPr>
            <p:spPr>
              <a:xfrm>
                <a:off x="974130" y="2444131"/>
                <a:ext cx="0" cy="2912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B32B2CDE-5694-B437-1C3C-A2E4B9642076}"/>
              </a:ext>
            </a:extLst>
          </p:cNvPr>
          <p:cNvGrpSpPr/>
          <p:nvPr/>
        </p:nvGrpSpPr>
        <p:grpSpPr>
          <a:xfrm>
            <a:off x="472665" y="6128608"/>
            <a:ext cx="5930722" cy="2653103"/>
            <a:chOff x="472665" y="6117403"/>
            <a:chExt cx="5930722" cy="2653103"/>
          </a:xfrm>
        </p:grpSpPr>
        <p:sp>
          <p:nvSpPr>
            <p:cNvPr id="162" name="Rectangle 161">
              <a:extLst>
                <a:ext uri="{FF2B5EF4-FFF2-40B4-BE49-F238E27FC236}">
                  <a16:creationId xmlns:a16="http://schemas.microsoft.com/office/drawing/2014/main" id="{3D1CBD11-3074-5DB6-1ADB-13E8182BCB97}"/>
                </a:ext>
              </a:extLst>
            </p:cNvPr>
            <p:cNvSpPr>
              <a:spLocks/>
            </p:cNvSpPr>
            <p:nvPr/>
          </p:nvSpPr>
          <p:spPr>
            <a:xfrm>
              <a:off x="472665" y="8724787"/>
              <a:ext cx="59307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368A236-87AB-C321-72EB-4384B9DFBE50}"/>
                </a:ext>
              </a:extLst>
            </p:cNvPr>
            <p:cNvSpPr>
              <a:spLocks/>
            </p:cNvSpPr>
            <p:nvPr/>
          </p:nvSpPr>
          <p:spPr>
            <a:xfrm>
              <a:off x="472665" y="6117403"/>
              <a:ext cx="5930722" cy="2607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5" name="TextBox 164">
              <a:extLst>
                <a:ext uri="{FF2B5EF4-FFF2-40B4-BE49-F238E27FC236}">
                  <a16:creationId xmlns:a16="http://schemas.microsoft.com/office/drawing/2014/main" id="{113C57B1-8CF5-B30F-B7F7-4A6A18DA3F2C}"/>
                </a:ext>
              </a:extLst>
            </p:cNvPr>
            <p:cNvSpPr txBox="1">
              <a:spLocks/>
            </p:cNvSpPr>
            <p:nvPr/>
          </p:nvSpPr>
          <p:spPr>
            <a:xfrm>
              <a:off x="1778000" y="6292194"/>
              <a:ext cx="4607078" cy="1184940"/>
            </a:xfrm>
            <a:prstGeom prst="rect">
              <a:avLst/>
            </a:prstGeom>
            <a:noFill/>
          </p:spPr>
          <p:txBody>
            <a:bodyPr wrap="square" lIns="0" tIns="0" rIns="0" bIns="0" rtlCol="0" anchor="ctr">
              <a:spAutoFit/>
            </a:bodyPr>
            <a:lstStyle/>
            <a:p>
              <a:pPr marL="144000" indent="-144000">
                <a:buFont typeface="Arial" panose="020B0604020202020204" pitchFamily="34" charset="0"/>
                <a:buChar char="•"/>
              </a:pPr>
              <a:r>
                <a:rPr lang="en-US" sz="1100" dirty="0">
                  <a:solidFill>
                    <a:schemeClr val="bg1"/>
                  </a:solidFill>
                  <a:latin typeface="Ubuntu" panose="020B0504030602030204" pitchFamily="34" charset="0"/>
                </a:rPr>
                <a:t>Train delays are history. Punctuality breaks records every year. </a:t>
              </a:r>
            </a:p>
            <a:p>
              <a:pPr marL="144000" indent="-144000">
                <a:buFont typeface="Arial" panose="020B0604020202020204" pitchFamily="34" charset="0"/>
                <a:buChar char="•"/>
              </a:pPr>
              <a:r>
                <a:rPr lang="en-US" sz="1100" dirty="0">
                  <a:solidFill>
                    <a:schemeClr val="bg1"/>
                  </a:solidFill>
                  <a:latin typeface="Ubuntu" panose="020B0504030602030204" pitchFamily="34" charset="0"/>
                </a:rPr>
                <a:t>You don’t have to watch the time to board a train as the frequency of trains has increased considerably, and run later into the night. </a:t>
              </a:r>
            </a:p>
            <a:p>
              <a:pPr marL="144000" indent="-144000">
                <a:buFont typeface="Arial" panose="020B0604020202020204" pitchFamily="34" charset="0"/>
                <a:buChar char="•"/>
              </a:pPr>
              <a:r>
                <a:rPr lang="en-US" sz="1100" dirty="0">
                  <a:solidFill>
                    <a:schemeClr val="bg1"/>
                  </a:solidFill>
                </a:rPr>
                <a:t>more Belgians than ever before having easy access to a network that connects them to their desired destinations</a:t>
              </a:r>
              <a:r>
                <a:rPr lang="en-US" sz="1100" dirty="0">
                  <a:solidFill>
                    <a:schemeClr val="bg1"/>
                  </a:solidFill>
                  <a:latin typeface="Ubuntu" panose="020B0504030602030204" pitchFamily="34" charset="0"/>
                </a:rPr>
                <a:t>.</a:t>
              </a:r>
            </a:p>
            <a:p>
              <a:pPr marL="144000" indent="-144000">
                <a:buFont typeface="Arial" panose="020B0604020202020204" pitchFamily="34" charset="0"/>
                <a:buChar char="•"/>
              </a:pPr>
              <a:r>
                <a:rPr lang="en-US" sz="1100" dirty="0">
                  <a:solidFill>
                    <a:schemeClr val="bg1"/>
                  </a:solidFill>
                  <a:latin typeface="Ubuntu" panose="020B0504030602030204" pitchFamily="34" charset="0"/>
                </a:rPr>
                <a:t>Wherever you are in Belgium, you have unlimited access to superfast 5G.</a:t>
              </a:r>
            </a:p>
          </p:txBody>
        </p:sp>
        <p:sp>
          <p:nvSpPr>
            <p:cNvPr id="166" name="TextBox 165">
              <a:extLst>
                <a:ext uri="{FF2B5EF4-FFF2-40B4-BE49-F238E27FC236}">
                  <a16:creationId xmlns:a16="http://schemas.microsoft.com/office/drawing/2014/main" id="{B8E75420-1C8A-C75E-AC7E-0E3DA3272D3C}"/>
                </a:ext>
              </a:extLst>
            </p:cNvPr>
            <p:cNvSpPr txBox="1">
              <a:spLocks/>
            </p:cNvSpPr>
            <p:nvPr/>
          </p:nvSpPr>
          <p:spPr>
            <a:xfrm>
              <a:off x="1778000" y="7765165"/>
              <a:ext cx="4550622" cy="846386"/>
            </a:xfrm>
            <a:prstGeom prst="rect">
              <a:avLst/>
            </a:prstGeom>
            <a:noFill/>
          </p:spPr>
          <p:txBody>
            <a:bodyPr wrap="square" lIns="0" tIns="0" rIns="0" bIns="0" rtlCol="0" anchor="ctr">
              <a:spAutoFit/>
            </a:bodyPr>
            <a:lstStyle/>
            <a:p>
              <a:pPr marL="144000" indent="-144000">
                <a:buFont typeface="Arial" panose="020B0604020202020204" pitchFamily="34" charset="0"/>
                <a:buChar char="•"/>
              </a:pPr>
              <a:r>
                <a:rPr lang="en-US" sz="1100" dirty="0">
                  <a:solidFill>
                    <a:schemeClr val="bg1"/>
                  </a:solidFill>
                  <a:latin typeface="Ubuntu" panose="020B0504030602030204" pitchFamily="34" charset="0"/>
                </a:rPr>
                <a:t>France and Austria invest 0.46% and 0.53% of their GDP into rail infrastructure, much more than Belgium with 0.18% of GDP. </a:t>
              </a:r>
            </a:p>
            <a:p>
              <a:pPr marL="144000" indent="-144000">
                <a:buFont typeface="Arial" panose="020B0604020202020204" pitchFamily="34" charset="0"/>
                <a:buChar char="•"/>
              </a:pPr>
              <a:r>
                <a:rPr lang="en-US" sz="1100" dirty="0">
                  <a:solidFill>
                    <a:schemeClr val="bg1"/>
                  </a:solidFill>
                  <a:latin typeface="Ubuntu" panose="020B0504030602030204" pitchFamily="34" charset="0"/>
                </a:rPr>
                <a:t>France: Planned reopening of 900 km of smaller railway lines.</a:t>
              </a:r>
            </a:p>
            <a:p>
              <a:pPr marL="144000" indent="-144000">
                <a:buFont typeface="Arial" panose="020B0604020202020204" pitchFamily="34" charset="0"/>
                <a:buChar char="•"/>
              </a:pPr>
              <a:r>
                <a:rPr lang="en-US" sz="1100" dirty="0">
                  <a:solidFill>
                    <a:schemeClr val="bg1"/>
                  </a:solidFill>
                  <a:latin typeface="Ubuntu" panose="020B0504030602030204" pitchFamily="34" charset="0"/>
                </a:rPr>
                <a:t>France: plans to develop a RER-network in 10 urban &amp; suburban areas other than Paris. </a:t>
              </a:r>
            </a:p>
          </p:txBody>
        </p:sp>
        <p:sp>
          <p:nvSpPr>
            <p:cNvPr id="167" name="Rectangle 166">
              <a:extLst>
                <a:ext uri="{FF2B5EF4-FFF2-40B4-BE49-F238E27FC236}">
                  <a16:creationId xmlns:a16="http://schemas.microsoft.com/office/drawing/2014/main" id="{4B20648F-793F-5199-CAC2-AB5FE5EA7219}"/>
                </a:ext>
              </a:extLst>
            </p:cNvPr>
            <p:cNvSpPr>
              <a:spLocks/>
            </p:cNvSpPr>
            <p:nvPr/>
          </p:nvSpPr>
          <p:spPr>
            <a:xfrm>
              <a:off x="547430" y="6192168"/>
              <a:ext cx="1109568" cy="138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8F3A949-0D88-327C-541F-97237203138A}"/>
                </a:ext>
              </a:extLst>
            </p:cNvPr>
            <p:cNvSpPr>
              <a:spLocks/>
            </p:cNvSpPr>
            <p:nvPr/>
          </p:nvSpPr>
          <p:spPr>
            <a:xfrm>
              <a:off x="547430" y="7726693"/>
              <a:ext cx="1109568"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1C532124-E24D-042E-102B-DD8B5DF39D9A}"/>
                </a:ext>
              </a:extLst>
            </p:cNvPr>
            <p:cNvGrpSpPr/>
            <p:nvPr/>
          </p:nvGrpSpPr>
          <p:grpSpPr>
            <a:xfrm>
              <a:off x="629069" y="7795127"/>
              <a:ext cx="946290" cy="786462"/>
              <a:chOff x="629069" y="7935133"/>
              <a:chExt cx="946290" cy="786462"/>
            </a:xfrm>
          </p:grpSpPr>
          <p:pic>
            <p:nvPicPr>
              <p:cNvPr id="178" name="Graphic 177">
                <a:extLst>
                  <a:ext uri="{FF2B5EF4-FFF2-40B4-BE49-F238E27FC236}">
                    <a16:creationId xmlns:a16="http://schemas.microsoft.com/office/drawing/2014/main" id="{0484ABAC-DB10-021A-E210-8BC2D9E1D79B}"/>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29069" y="7935133"/>
                <a:ext cx="243813" cy="271678"/>
              </a:xfrm>
              <a:prstGeom prst="rect">
                <a:avLst/>
              </a:prstGeom>
            </p:spPr>
          </p:pic>
          <p:sp>
            <p:nvSpPr>
              <p:cNvPr id="179" name="TextBox 178">
                <a:extLst>
                  <a:ext uri="{FF2B5EF4-FFF2-40B4-BE49-F238E27FC236}">
                    <a16:creationId xmlns:a16="http://schemas.microsoft.com/office/drawing/2014/main" id="{EF75AE30-030D-A17D-BB20-01265DAC23AA}"/>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Inspiring European Best Practices</a:t>
                </a:r>
              </a:p>
            </p:txBody>
          </p:sp>
        </p:grpSp>
        <p:cxnSp>
          <p:nvCxnSpPr>
            <p:cNvPr id="170" name="Straight Connector 169">
              <a:extLst>
                <a:ext uri="{FF2B5EF4-FFF2-40B4-BE49-F238E27FC236}">
                  <a16:creationId xmlns:a16="http://schemas.microsoft.com/office/drawing/2014/main" id="{F8A767EE-F6F6-6A75-DD03-007B9224ED17}"/>
                </a:ext>
              </a:extLst>
            </p:cNvPr>
            <p:cNvCxnSpPr>
              <a:cxnSpLocks/>
            </p:cNvCxnSpPr>
            <p:nvPr/>
          </p:nvCxnSpPr>
          <p:spPr>
            <a:xfrm>
              <a:off x="547430" y="7651928"/>
              <a:ext cx="5762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Right Triangle 170">
              <a:extLst>
                <a:ext uri="{FF2B5EF4-FFF2-40B4-BE49-F238E27FC236}">
                  <a16:creationId xmlns:a16="http://schemas.microsoft.com/office/drawing/2014/main" id="{02E3D29D-723E-2CBB-2722-9DDF0B934F2F}"/>
                </a:ext>
              </a:extLst>
            </p:cNvPr>
            <p:cNvSpPr/>
            <p:nvPr/>
          </p:nvSpPr>
          <p:spPr>
            <a:xfrm rot="10800000" flipH="1">
              <a:off x="547431" y="7726692"/>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ight Triangle 171">
              <a:extLst>
                <a:ext uri="{FF2B5EF4-FFF2-40B4-BE49-F238E27FC236}">
                  <a16:creationId xmlns:a16="http://schemas.microsoft.com/office/drawing/2014/main" id="{9AE63285-F98A-919C-58AB-AD9C1DA76D76}"/>
                </a:ext>
              </a:extLst>
            </p:cNvPr>
            <p:cNvSpPr/>
            <p:nvPr/>
          </p:nvSpPr>
          <p:spPr>
            <a:xfrm rot="10800000" flipH="1">
              <a:off x="547431" y="6192169"/>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74">
              <a:extLst>
                <a:ext uri="{FF2B5EF4-FFF2-40B4-BE49-F238E27FC236}">
                  <a16:creationId xmlns:a16="http://schemas.microsoft.com/office/drawing/2014/main" id="{9FAFB72F-A076-4FC1-F988-E46CEE7AD2C2}"/>
                </a:ext>
              </a:extLst>
            </p:cNvPr>
            <p:cNvGrpSpPr/>
            <p:nvPr/>
          </p:nvGrpSpPr>
          <p:grpSpPr>
            <a:xfrm>
              <a:off x="629069" y="6505367"/>
              <a:ext cx="946290" cy="772530"/>
              <a:chOff x="629069" y="7949065"/>
              <a:chExt cx="946290" cy="772530"/>
            </a:xfrm>
          </p:grpSpPr>
          <p:pic>
            <p:nvPicPr>
              <p:cNvPr id="176" name="Graphic 175">
                <a:extLst>
                  <a:ext uri="{FF2B5EF4-FFF2-40B4-BE49-F238E27FC236}">
                    <a16:creationId xmlns:a16="http://schemas.microsoft.com/office/drawing/2014/main" id="{6EA7A8B1-8C48-4AAB-8E30-48724896706C}"/>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29069" y="7949065"/>
                <a:ext cx="243813" cy="243813"/>
              </a:xfrm>
              <a:prstGeom prst="rect">
                <a:avLst/>
              </a:prstGeom>
            </p:spPr>
          </p:pic>
          <p:sp>
            <p:nvSpPr>
              <p:cNvPr id="177" name="TextBox 176">
                <a:extLst>
                  <a:ext uri="{FF2B5EF4-FFF2-40B4-BE49-F238E27FC236}">
                    <a16:creationId xmlns:a16="http://schemas.microsoft.com/office/drawing/2014/main" id="{D3D5C6DD-147C-A220-38E2-311E363422AB}"/>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How Our 2040 World Looks Like + Benefits</a:t>
                </a:r>
              </a:p>
            </p:txBody>
          </p:sp>
        </p:grpSp>
      </p:grpSp>
      <p:cxnSp>
        <p:nvCxnSpPr>
          <p:cNvPr id="212" name="Straight Connector 211">
            <a:extLst>
              <a:ext uri="{FF2B5EF4-FFF2-40B4-BE49-F238E27FC236}">
                <a16:creationId xmlns:a16="http://schemas.microsoft.com/office/drawing/2014/main" id="{F5110162-404A-5D63-2B85-EA8600098004}"/>
              </a:ext>
            </a:extLst>
          </p:cNvPr>
          <p:cNvCxnSpPr>
            <a:cxnSpLocks/>
          </p:cNvCxnSpPr>
          <p:nvPr/>
        </p:nvCxnSpPr>
        <p:spPr>
          <a:xfrm flipV="1">
            <a:off x="463639" y="3767318"/>
            <a:ext cx="5930722" cy="101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3" name="Group 212">
            <a:extLst>
              <a:ext uri="{FF2B5EF4-FFF2-40B4-BE49-F238E27FC236}">
                <a16:creationId xmlns:a16="http://schemas.microsoft.com/office/drawing/2014/main" id="{40676DA4-228E-29AF-2C92-78689A95E5D7}"/>
              </a:ext>
            </a:extLst>
          </p:cNvPr>
          <p:cNvGrpSpPr/>
          <p:nvPr/>
        </p:nvGrpSpPr>
        <p:grpSpPr>
          <a:xfrm>
            <a:off x="314914" y="4459400"/>
            <a:ext cx="6079447" cy="1661993"/>
            <a:chOff x="314914" y="4922505"/>
            <a:chExt cx="6079447" cy="1661993"/>
          </a:xfrm>
        </p:grpSpPr>
        <p:sp>
          <p:nvSpPr>
            <p:cNvPr id="214" name="TextBox 213">
              <a:extLst>
                <a:ext uri="{FF2B5EF4-FFF2-40B4-BE49-F238E27FC236}">
                  <a16:creationId xmlns:a16="http://schemas.microsoft.com/office/drawing/2014/main" id="{A652A666-2741-A794-08A1-DD0F30BD100E}"/>
                </a:ext>
              </a:extLst>
            </p:cNvPr>
            <p:cNvSpPr txBox="1">
              <a:spLocks/>
            </p:cNvSpPr>
            <p:nvPr/>
          </p:nvSpPr>
          <p:spPr>
            <a:xfrm>
              <a:off x="314914" y="4922505"/>
              <a:ext cx="2295732" cy="1661993"/>
            </a:xfrm>
            <a:prstGeom prst="rect">
              <a:avLst/>
            </a:prstGeom>
            <a:noFill/>
          </p:spPr>
          <p:txBody>
            <a:bodyPr wrap="square" lIns="0" tIns="0" rIns="0" bIns="0" rtlCol="0">
              <a:spAutoFit/>
            </a:bodyPr>
            <a:lstStyle/>
            <a:p>
              <a:pPr marL="171450" indent="-171450" algn="just">
                <a:buFont typeface="Arial" panose="020B0604020202020204" pitchFamily="34" charset="0"/>
                <a:buChar char="•"/>
              </a:pPr>
              <a:r>
                <a:rPr lang="en-GB" sz="900" dirty="0"/>
                <a:t>Delays on the entire Belgian rail network often stem from capacity saturation at Brussels Central Station (6 tracks only).</a:t>
              </a:r>
            </a:p>
            <a:p>
              <a:pPr marL="171450" indent="-171450" algn="just">
                <a:buFont typeface="Arial" panose="020B0604020202020204" pitchFamily="34" charset="0"/>
                <a:buChar char="•"/>
              </a:pPr>
              <a:r>
                <a:rPr lang="en-GB" sz="900" dirty="0"/>
                <a:t>Resolving this bottleneck through infrastructure expansion ensures a resilient future for railways, benefiting present and future generations.</a:t>
              </a:r>
            </a:p>
            <a:p>
              <a:pPr marL="171450" indent="-171450" algn="just">
                <a:buFont typeface="Arial" panose="020B0604020202020204" pitchFamily="34" charset="0"/>
                <a:buChar char="•"/>
              </a:pPr>
              <a:r>
                <a:rPr lang="en-GB" sz="900" dirty="0"/>
                <a:t> Volt advocates a structural solution prioritizing robustness, performance, passenger comfort, and modal shift generation (e.g., new </a:t>
              </a:r>
              <a:r>
                <a:rPr lang="en-GB" sz="900" dirty="0" err="1"/>
                <a:t>Bxl</a:t>
              </a:r>
              <a:r>
                <a:rPr lang="en-GB" sz="900" dirty="0"/>
                <a:t>-Midi-</a:t>
              </a:r>
              <a:r>
                <a:rPr lang="en-GB" sz="900" dirty="0" err="1"/>
                <a:t>Bxl</a:t>
              </a:r>
              <a:r>
                <a:rPr lang="en-GB" sz="900" dirty="0"/>
                <a:t>-Schuman tunnel, flyover viaduct, etc.).</a:t>
              </a:r>
            </a:p>
          </p:txBody>
        </p:sp>
        <p:sp>
          <p:nvSpPr>
            <p:cNvPr id="215" name="TextBox 214">
              <a:extLst>
                <a:ext uri="{FF2B5EF4-FFF2-40B4-BE49-F238E27FC236}">
                  <a16:creationId xmlns:a16="http://schemas.microsoft.com/office/drawing/2014/main" id="{B42C5CE1-DF8B-1BDA-C4FB-7DD791858AC8}"/>
                </a:ext>
              </a:extLst>
            </p:cNvPr>
            <p:cNvSpPr txBox="1">
              <a:spLocks/>
            </p:cNvSpPr>
            <p:nvPr/>
          </p:nvSpPr>
          <p:spPr>
            <a:xfrm>
              <a:off x="2610646" y="4922505"/>
              <a:ext cx="1929442" cy="1661993"/>
            </a:xfrm>
            <a:prstGeom prst="rect">
              <a:avLst/>
            </a:prstGeom>
            <a:noFill/>
          </p:spPr>
          <p:txBody>
            <a:bodyPr wrap="square" lIns="0" tIns="0" rIns="0" bIns="0" rtlCol="0">
              <a:spAutoFit/>
            </a:bodyPr>
            <a:lstStyle/>
            <a:p>
              <a:pPr marL="144000" indent="-144000" algn="just">
                <a:buFont typeface="Arial" panose="020B0604020202020204" pitchFamily="34" charset="0"/>
                <a:buChar char="•"/>
              </a:pPr>
              <a:r>
                <a:rPr lang="en-US" sz="900" spc="-50" dirty="0">
                  <a:latin typeface="Ubuntu" panose="020B0504030602030204" pitchFamily="34" charset="0"/>
                </a:rPr>
                <a:t>adding tracks where technically feasible, such as 1-&gt;2, 2-&gt;3 or 2-&gt;4 tracks, to allow fast intercity-trains, slower stop-trains and trains for goods to peacefully coexist while increasing the frequency of all these trains. Upgrade some existing tracks to increase the operational speed (e.g., 120-&gt;180km/h), cutting travel times and making rail more competitive.</a:t>
              </a:r>
            </a:p>
            <a:p>
              <a:pPr marL="144000" indent="-144000" algn="just">
                <a:buFont typeface="Arial" panose="020B0604020202020204" pitchFamily="34" charset="0"/>
                <a:buChar char="•"/>
              </a:pPr>
              <a:r>
                <a:rPr lang="en-US" sz="900" spc="-50" dirty="0">
                  <a:latin typeface="Ubuntu" panose="020B0504030602030204" pitchFamily="34" charset="0"/>
                </a:rPr>
                <a:t>Reopen old railway connections to reconnect more rural areas to the railway network. </a:t>
              </a:r>
            </a:p>
          </p:txBody>
        </p:sp>
        <p:sp>
          <p:nvSpPr>
            <p:cNvPr id="216" name="TextBox 215">
              <a:extLst>
                <a:ext uri="{FF2B5EF4-FFF2-40B4-BE49-F238E27FC236}">
                  <a16:creationId xmlns:a16="http://schemas.microsoft.com/office/drawing/2014/main" id="{3B0ADE52-7FEA-A8D0-1F62-B810DBF548DC}"/>
                </a:ext>
              </a:extLst>
            </p:cNvPr>
            <p:cNvSpPr txBox="1">
              <a:spLocks/>
            </p:cNvSpPr>
            <p:nvPr/>
          </p:nvSpPr>
          <p:spPr>
            <a:xfrm>
              <a:off x="4663258" y="4922505"/>
              <a:ext cx="1731103" cy="830997"/>
            </a:xfrm>
            <a:prstGeom prst="rect">
              <a:avLst/>
            </a:prstGeom>
            <a:noFill/>
          </p:spPr>
          <p:txBody>
            <a:bodyPr wrap="square" lIns="0" tIns="0" rIns="0" bIns="0" rtlCol="0">
              <a:spAutoFit/>
            </a:bodyPr>
            <a:lstStyle>
              <a:defPPr>
                <a:defRPr lang="en-US"/>
              </a:defPPr>
              <a:lvl1pPr marL="144000" indent="-144000">
                <a:buFont typeface="Arial" panose="020B0604020202020204" pitchFamily="34" charset="0"/>
                <a:buChar char="•"/>
                <a:defRPr sz="800">
                  <a:latin typeface="Ubuntu" panose="020B0504030602030204" pitchFamily="34" charset="0"/>
                </a:defRPr>
              </a:lvl1pPr>
            </a:lstStyle>
            <a:p>
              <a:pPr algn="just"/>
              <a:r>
                <a:rPr lang="en-US" sz="900" dirty="0"/>
                <a:t> We provide incentives to accelerate 5G rollout and make sure it is unlimited and available everywhere, from cities to the most remote rural areas. </a:t>
              </a:r>
            </a:p>
          </p:txBody>
        </p:sp>
      </p:grpSp>
      <p:grpSp>
        <p:nvGrpSpPr>
          <p:cNvPr id="217" name="Group 216">
            <a:extLst>
              <a:ext uri="{FF2B5EF4-FFF2-40B4-BE49-F238E27FC236}">
                <a16:creationId xmlns:a16="http://schemas.microsoft.com/office/drawing/2014/main" id="{6553D782-9826-27DF-46DF-92B70B81AFD2}"/>
              </a:ext>
            </a:extLst>
          </p:cNvPr>
          <p:cNvGrpSpPr/>
          <p:nvPr/>
        </p:nvGrpSpPr>
        <p:grpSpPr>
          <a:xfrm>
            <a:off x="463639" y="4390628"/>
            <a:ext cx="5930723" cy="0"/>
            <a:chOff x="463639" y="4845846"/>
            <a:chExt cx="5930723" cy="0"/>
          </a:xfrm>
        </p:grpSpPr>
        <p:cxnSp>
          <p:nvCxnSpPr>
            <p:cNvPr id="218" name="Straight Connector 217">
              <a:extLst>
                <a:ext uri="{FF2B5EF4-FFF2-40B4-BE49-F238E27FC236}">
                  <a16:creationId xmlns:a16="http://schemas.microsoft.com/office/drawing/2014/main" id="{5771BFD7-49CD-7AA5-0B61-D83AB302B954}"/>
                </a:ext>
              </a:extLst>
            </p:cNvPr>
            <p:cNvCxnSpPr>
              <a:cxnSpLocks/>
            </p:cNvCxnSpPr>
            <p:nvPr/>
          </p:nvCxnSpPr>
          <p:spPr>
            <a:xfrm>
              <a:off x="463639"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EE02C6A-6B1A-BC16-0256-C15D800A0D1F}"/>
                </a:ext>
              </a:extLst>
            </p:cNvPr>
            <p:cNvCxnSpPr>
              <a:cxnSpLocks/>
            </p:cNvCxnSpPr>
            <p:nvPr/>
          </p:nvCxnSpPr>
          <p:spPr>
            <a:xfrm>
              <a:off x="2498770"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FFBC46D-21FF-2650-1EE4-9B7D62EBAA56}"/>
                </a:ext>
              </a:extLst>
            </p:cNvPr>
            <p:cNvCxnSpPr>
              <a:cxnSpLocks/>
            </p:cNvCxnSpPr>
            <p:nvPr/>
          </p:nvCxnSpPr>
          <p:spPr>
            <a:xfrm>
              <a:off x="4533902"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C90EBCA-7355-8789-6CB4-95342E9038D1}"/>
                </a:ext>
              </a:extLst>
            </p:cNvPr>
            <p:cNvCxnSpPr>
              <a:cxnSpLocks/>
            </p:cNvCxnSpPr>
            <p:nvPr/>
          </p:nvCxnSpPr>
          <p:spPr>
            <a:xfrm>
              <a:off x="463639"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22CB4D8-3D3A-E187-9D3C-B8896B0846F9}"/>
                </a:ext>
              </a:extLst>
            </p:cNvPr>
            <p:cNvCxnSpPr>
              <a:cxnSpLocks/>
            </p:cNvCxnSpPr>
            <p:nvPr/>
          </p:nvCxnSpPr>
          <p:spPr>
            <a:xfrm>
              <a:off x="2498770"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966304E-27BF-C1D4-D801-30D45573588D}"/>
                </a:ext>
              </a:extLst>
            </p:cNvPr>
            <p:cNvCxnSpPr>
              <a:cxnSpLocks/>
            </p:cNvCxnSpPr>
            <p:nvPr/>
          </p:nvCxnSpPr>
          <p:spPr>
            <a:xfrm>
              <a:off x="4533902"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90839B13-87A5-2429-52EF-1EF595E39C27}"/>
              </a:ext>
            </a:extLst>
          </p:cNvPr>
          <p:cNvGrpSpPr/>
          <p:nvPr/>
        </p:nvGrpSpPr>
        <p:grpSpPr>
          <a:xfrm>
            <a:off x="472665" y="3837107"/>
            <a:ext cx="5921697" cy="484749"/>
            <a:chOff x="472665" y="4341766"/>
            <a:chExt cx="5921697" cy="484749"/>
          </a:xfrm>
        </p:grpSpPr>
        <p:grpSp>
          <p:nvGrpSpPr>
            <p:cNvPr id="225" name="Group 224">
              <a:extLst>
                <a:ext uri="{FF2B5EF4-FFF2-40B4-BE49-F238E27FC236}">
                  <a16:creationId xmlns:a16="http://schemas.microsoft.com/office/drawing/2014/main" id="{60EDAC38-B22C-BD2E-EFFF-5520A0C6DDE9}"/>
                </a:ext>
              </a:extLst>
            </p:cNvPr>
            <p:cNvGrpSpPr/>
            <p:nvPr/>
          </p:nvGrpSpPr>
          <p:grpSpPr>
            <a:xfrm>
              <a:off x="472665" y="4341767"/>
              <a:ext cx="1851434" cy="484748"/>
              <a:chOff x="305890" y="4754767"/>
              <a:chExt cx="1851434" cy="484748"/>
            </a:xfrm>
          </p:grpSpPr>
          <p:sp>
            <p:nvSpPr>
              <p:cNvPr id="232" name="TextBox 231">
                <a:extLst>
                  <a:ext uri="{FF2B5EF4-FFF2-40B4-BE49-F238E27FC236}">
                    <a16:creationId xmlns:a16="http://schemas.microsoft.com/office/drawing/2014/main" id="{43E7C558-879A-151D-F223-6CCE808B1049}"/>
                  </a:ext>
                </a:extLst>
              </p:cNvPr>
              <p:cNvSpPr txBox="1"/>
              <p:nvPr/>
            </p:nvSpPr>
            <p:spPr>
              <a:xfrm>
                <a:off x="687629" y="4754767"/>
                <a:ext cx="1469695" cy="484748"/>
              </a:xfrm>
              <a:prstGeom prst="rect">
                <a:avLst/>
              </a:prstGeom>
              <a:noFill/>
            </p:spPr>
            <p:txBody>
              <a:bodyPr wrap="square" lIns="0" tIns="0" rIns="0" bIns="0" rtlCol="0" anchor="ctr">
                <a:spAutoFit/>
              </a:bodyPr>
              <a:lstStyle/>
              <a:p>
                <a:r>
                  <a:rPr lang="en-US" sz="1050" b="1" dirty="0">
                    <a:solidFill>
                      <a:sysClr val="windowText" lastClr="000000"/>
                    </a:solidFill>
                    <a:latin typeface="Ubuntu" panose="020B0504030602030204" pitchFamily="34" charset="0"/>
                  </a:rPr>
                  <a:t>Main proposal 1: Solve the Rail Bottleneck in Brussels </a:t>
                </a:r>
                <a:endParaRPr lang="en-GB" sz="1050" b="1" dirty="0">
                  <a:solidFill>
                    <a:sysClr val="windowText" lastClr="000000"/>
                  </a:solidFill>
                  <a:latin typeface="Ubuntu" panose="020B0504030602030204" pitchFamily="34" charset="0"/>
                </a:endParaRPr>
              </a:p>
            </p:txBody>
          </p:sp>
          <p:pic>
            <p:nvPicPr>
              <p:cNvPr id="233" name="Graphic 232">
                <a:extLst>
                  <a:ext uri="{FF2B5EF4-FFF2-40B4-BE49-F238E27FC236}">
                    <a16:creationId xmlns:a16="http://schemas.microsoft.com/office/drawing/2014/main" id="{E38AA38E-BF86-C912-772F-00A11E4D102A}"/>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305890" y="4861746"/>
                <a:ext cx="252737" cy="270790"/>
              </a:xfrm>
              <a:prstGeom prst="rect">
                <a:avLst/>
              </a:prstGeom>
            </p:spPr>
          </p:pic>
        </p:grpSp>
        <p:grpSp>
          <p:nvGrpSpPr>
            <p:cNvPr id="226" name="Group 225">
              <a:extLst>
                <a:ext uri="{FF2B5EF4-FFF2-40B4-BE49-F238E27FC236}">
                  <a16:creationId xmlns:a16="http://schemas.microsoft.com/office/drawing/2014/main" id="{BC80D81F-1DBC-A9E6-2AE0-97EDB318F9DC}"/>
                </a:ext>
              </a:extLst>
            </p:cNvPr>
            <p:cNvGrpSpPr/>
            <p:nvPr/>
          </p:nvGrpSpPr>
          <p:grpSpPr>
            <a:xfrm>
              <a:off x="2498771" y="4341766"/>
              <a:ext cx="1860460" cy="484748"/>
              <a:chOff x="296864" y="4754766"/>
              <a:chExt cx="1860460" cy="484748"/>
            </a:xfrm>
          </p:grpSpPr>
          <p:sp>
            <p:nvSpPr>
              <p:cNvPr id="230" name="TextBox 229">
                <a:extLst>
                  <a:ext uri="{FF2B5EF4-FFF2-40B4-BE49-F238E27FC236}">
                    <a16:creationId xmlns:a16="http://schemas.microsoft.com/office/drawing/2014/main" id="{097E6D61-344D-CB82-97BB-5ECCFAFDD063}"/>
                  </a:ext>
                </a:extLst>
              </p:cNvPr>
              <p:cNvSpPr txBox="1"/>
              <p:nvPr/>
            </p:nvSpPr>
            <p:spPr>
              <a:xfrm>
                <a:off x="687629" y="4754766"/>
                <a:ext cx="1469695" cy="484748"/>
              </a:xfrm>
              <a:prstGeom prst="rect">
                <a:avLst/>
              </a:prstGeom>
              <a:noFill/>
            </p:spPr>
            <p:txBody>
              <a:bodyPr wrap="square" lIns="0" tIns="0" rIns="0" bIns="0" rtlCol="0" anchor="ctr">
                <a:spAutoFit/>
              </a:bodyPr>
              <a:lstStyle/>
              <a:p>
                <a:r>
                  <a:rPr lang="en-US" sz="1050" b="1" dirty="0">
                    <a:solidFill>
                      <a:sysClr val="windowText" lastClr="000000"/>
                    </a:solidFill>
                    <a:latin typeface="Ubuntu" panose="020B0504030602030204" pitchFamily="34" charset="0"/>
                  </a:rPr>
                  <a:t>Main Proposal 2: Upgrade Rail Infrastructure</a:t>
                </a:r>
              </a:p>
            </p:txBody>
          </p:sp>
          <p:pic>
            <p:nvPicPr>
              <p:cNvPr id="231" name="Graphic 230">
                <a:extLst>
                  <a:ext uri="{FF2B5EF4-FFF2-40B4-BE49-F238E27FC236}">
                    <a16:creationId xmlns:a16="http://schemas.microsoft.com/office/drawing/2014/main" id="{C2EAE844-BF81-8872-2ADD-369F411E5CCA}"/>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296864" y="4861746"/>
                <a:ext cx="270790" cy="270790"/>
              </a:xfrm>
              <a:prstGeom prst="rect">
                <a:avLst/>
              </a:prstGeom>
            </p:spPr>
          </p:pic>
        </p:grpSp>
        <p:grpSp>
          <p:nvGrpSpPr>
            <p:cNvPr id="227" name="Group 226">
              <a:extLst>
                <a:ext uri="{FF2B5EF4-FFF2-40B4-BE49-F238E27FC236}">
                  <a16:creationId xmlns:a16="http://schemas.microsoft.com/office/drawing/2014/main" id="{E82B0E06-0642-C66E-C7FB-2ABE214F46B4}"/>
                </a:ext>
              </a:extLst>
            </p:cNvPr>
            <p:cNvGrpSpPr/>
            <p:nvPr/>
          </p:nvGrpSpPr>
          <p:grpSpPr>
            <a:xfrm>
              <a:off x="4533902" y="4341767"/>
              <a:ext cx="1860460" cy="484748"/>
              <a:chOff x="296864" y="4754768"/>
              <a:chExt cx="1860460" cy="484748"/>
            </a:xfrm>
          </p:grpSpPr>
          <p:sp>
            <p:nvSpPr>
              <p:cNvPr id="228" name="TextBox 227">
                <a:extLst>
                  <a:ext uri="{FF2B5EF4-FFF2-40B4-BE49-F238E27FC236}">
                    <a16:creationId xmlns:a16="http://schemas.microsoft.com/office/drawing/2014/main" id="{45F15300-A067-A89E-235C-870AA19CF710}"/>
                  </a:ext>
                </a:extLst>
              </p:cNvPr>
              <p:cNvSpPr txBox="1"/>
              <p:nvPr/>
            </p:nvSpPr>
            <p:spPr>
              <a:xfrm>
                <a:off x="687629" y="4754768"/>
                <a:ext cx="1469695" cy="484748"/>
              </a:xfrm>
              <a:prstGeom prst="rect">
                <a:avLst/>
              </a:prstGeom>
              <a:noFill/>
            </p:spPr>
            <p:txBody>
              <a:bodyPr wrap="square" lIns="0" tIns="0" rIns="0" bIns="0" rtlCol="0" anchor="ctr">
                <a:spAutoFit/>
              </a:bodyPr>
              <a:lstStyle/>
              <a:p>
                <a:r>
                  <a:rPr lang="en-US" sz="1050" b="1" dirty="0">
                    <a:solidFill>
                      <a:sysClr val="windowText" lastClr="000000"/>
                    </a:solidFill>
                    <a:latin typeface="Ubuntu" panose="020B0504030602030204" pitchFamily="34" charset="0"/>
                  </a:rPr>
                  <a:t>Main Proposal 3: Access to Superfast Internet Everywhere</a:t>
                </a:r>
              </a:p>
            </p:txBody>
          </p:sp>
          <p:pic>
            <p:nvPicPr>
              <p:cNvPr id="229" name="Graphic 228">
                <a:extLst>
                  <a:ext uri="{FF2B5EF4-FFF2-40B4-BE49-F238E27FC236}">
                    <a16:creationId xmlns:a16="http://schemas.microsoft.com/office/drawing/2014/main" id="{E893E1D8-461F-9A82-65A2-2D0A424D07AC}"/>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296864" y="4876384"/>
                <a:ext cx="270790" cy="241515"/>
              </a:xfrm>
              <a:prstGeom prst="rect">
                <a:avLst/>
              </a:prstGeom>
            </p:spPr>
          </p:pic>
        </p:grpSp>
      </p:grpSp>
      <p:grpSp>
        <p:nvGrpSpPr>
          <p:cNvPr id="234" name="Group 233">
            <a:extLst>
              <a:ext uri="{FF2B5EF4-FFF2-40B4-BE49-F238E27FC236}">
                <a16:creationId xmlns:a16="http://schemas.microsoft.com/office/drawing/2014/main" id="{3C38F7C7-CD79-A9CB-0D4D-F60F237114D9}"/>
              </a:ext>
            </a:extLst>
          </p:cNvPr>
          <p:cNvGrpSpPr/>
          <p:nvPr/>
        </p:nvGrpSpPr>
        <p:grpSpPr>
          <a:xfrm>
            <a:off x="463639" y="2891110"/>
            <a:ext cx="5930722" cy="369332"/>
            <a:chOff x="463639" y="2934758"/>
            <a:chExt cx="5930722" cy="369332"/>
          </a:xfrm>
        </p:grpSpPr>
        <p:sp>
          <p:nvSpPr>
            <p:cNvPr id="235" name="TextBox 234">
              <a:extLst>
                <a:ext uri="{FF2B5EF4-FFF2-40B4-BE49-F238E27FC236}">
                  <a16:creationId xmlns:a16="http://schemas.microsoft.com/office/drawing/2014/main" id="{5E448089-512F-389F-4485-9459E2C3D5F0}"/>
                </a:ext>
              </a:extLst>
            </p:cNvPr>
            <p:cNvSpPr txBox="1"/>
            <p:nvPr/>
          </p:nvSpPr>
          <p:spPr>
            <a:xfrm>
              <a:off x="808129" y="2934758"/>
              <a:ext cx="5586232" cy="369332"/>
            </a:xfrm>
            <a:prstGeom prst="rect">
              <a:avLst/>
            </a:prstGeom>
            <a:noFill/>
          </p:spPr>
          <p:txBody>
            <a:bodyPr wrap="square" lIns="0" tIns="0" rIns="0" bIns="0" rtlCol="0">
              <a:spAutoFit/>
            </a:bodyPr>
            <a:lstStyle/>
            <a:p>
              <a:r>
                <a:rPr lang="en-US" sz="800" spc="-40" dirty="0">
                  <a:latin typeface="Ubuntu" panose="020B0504030602030204" pitchFamily="34" charset="0"/>
                </a:rPr>
                <a:t>Considerably increased investments in railway infrastructure give more freedom to citizens to travel across Belgium as fewer people are disconnected from public transport, and it will also boost a modal shift towards less car transport, improving air quality, health, and </a:t>
              </a:r>
              <a:r>
                <a:rPr lang="en-US" sz="800" spc="-40" dirty="0" err="1">
                  <a:latin typeface="Ubuntu" panose="020B0504030602030204" pitchFamily="34" charset="0"/>
                </a:rPr>
                <a:t>liveability</a:t>
              </a:r>
              <a:r>
                <a:rPr lang="en-US" sz="800" spc="-40" dirty="0">
                  <a:latin typeface="Ubuntu" panose="020B0504030602030204" pitchFamily="34" charset="0"/>
                </a:rPr>
                <a:t> of cities and suburban areas. This will also benefit automobilists as traffic jams will be largely solved.</a:t>
              </a:r>
            </a:p>
          </p:txBody>
        </p:sp>
        <p:pic>
          <p:nvPicPr>
            <p:cNvPr id="236" name="Graphic 235">
              <a:extLst>
                <a:ext uri="{FF2B5EF4-FFF2-40B4-BE49-F238E27FC236}">
                  <a16:creationId xmlns:a16="http://schemas.microsoft.com/office/drawing/2014/main" id="{F5AEB3EA-F2AB-B32E-2FD2-FCF7064E7710}"/>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463639" y="2934758"/>
              <a:ext cx="211138" cy="217002"/>
            </a:xfrm>
            <a:prstGeom prst="rect">
              <a:avLst/>
            </a:prstGeom>
          </p:spPr>
        </p:pic>
      </p:grpSp>
      <p:grpSp>
        <p:nvGrpSpPr>
          <p:cNvPr id="237" name="Group 236">
            <a:extLst>
              <a:ext uri="{FF2B5EF4-FFF2-40B4-BE49-F238E27FC236}">
                <a16:creationId xmlns:a16="http://schemas.microsoft.com/office/drawing/2014/main" id="{0B0397C2-133B-B1FE-41B0-45F9AE7D85F0}"/>
              </a:ext>
            </a:extLst>
          </p:cNvPr>
          <p:cNvGrpSpPr/>
          <p:nvPr/>
        </p:nvGrpSpPr>
        <p:grpSpPr>
          <a:xfrm>
            <a:off x="463639" y="3329214"/>
            <a:ext cx="5930722" cy="246221"/>
            <a:chOff x="-2631261" y="3535464"/>
            <a:chExt cx="5930722" cy="246221"/>
          </a:xfrm>
        </p:grpSpPr>
        <p:sp>
          <p:nvSpPr>
            <p:cNvPr id="238" name="TextBox 237">
              <a:extLst>
                <a:ext uri="{FF2B5EF4-FFF2-40B4-BE49-F238E27FC236}">
                  <a16:creationId xmlns:a16="http://schemas.microsoft.com/office/drawing/2014/main" id="{4C6C9EDE-C8FE-7963-8E5F-D26D904E8C75}"/>
                </a:ext>
              </a:extLst>
            </p:cNvPr>
            <p:cNvSpPr txBox="1"/>
            <p:nvPr/>
          </p:nvSpPr>
          <p:spPr>
            <a:xfrm>
              <a:off x="-2286771" y="3535464"/>
              <a:ext cx="5586232" cy="246221"/>
            </a:xfrm>
            <a:prstGeom prst="rect">
              <a:avLst/>
            </a:prstGeom>
            <a:noFill/>
          </p:spPr>
          <p:txBody>
            <a:bodyPr wrap="square" lIns="0" tIns="0" rIns="0" bIns="0" rtlCol="0">
              <a:spAutoFit/>
            </a:bodyPr>
            <a:lstStyle/>
            <a:p>
              <a:r>
                <a:rPr lang="en-US" sz="800" spc="-40" dirty="0">
                  <a:latin typeface="Ubuntu" panose="020B0504030602030204" pitchFamily="34" charset="0"/>
                </a:rPr>
                <a:t>Improved telecommunications services and rollout of super-fast internet increase comfort for people and efficiency for businesses, e.g., healthcare sector would benefit a lot from it. </a:t>
              </a:r>
            </a:p>
          </p:txBody>
        </p:sp>
        <p:pic>
          <p:nvPicPr>
            <p:cNvPr id="239" name="Graphic 238">
              <a:extLst>
                <a:ext uri="{FF2B5EF4-FFF2-40B4-BE49-F238E27FC236}">
                  <a16:creationId xmlns:a16="http://schemas.microsoft.com/office/drawing/2014/main" id="{250280A8-6645-6B5A-C695-452B36336063}"/>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2631261" y="3535464"/>
              <a:ext cx="211138" cy="217002"/>
            </a:xfrm>
            <a:prstGeom prst="rect">
              <a:avLst/>
            </a:prstGeom>
          </p:spPr>
        </p:pic>
      </p:grpSp>
      <p:sp>
        <p:nvSpPr>
          <p:cNvPr id="240" name="Title 3">
            <a:extLst>
              <a:ext uri="{FF2B5EF4-FFF2-40B4-BE49-F238E27FC236}">
                <a16:creationId xmlns:a16="http://schemas.microsoft.com/office/drawing/2014/main" id="{79F82739-6A2B-0E39-0558-F363B94019E1}"/>
              </a:ext>
            </a:extLst>
          </p:cNvPr>
          <p:cNvSpPr txBox="1">
            <a:spLocks/>
          </p:cNvSpPr>
          <p:nvPr/>
        </p:nvSpPr>
        <p:spPr>
          <a:xfrm>
            <a:off x="296863" y="217449"/>
            <a:ext cx="6253707" cy="145424"/>
          </a:xfrm>
          <a:prstGeom prst="rect">
            <a:avLst/>
          </a:prstGeom>
          <a:noFill/>
          <a:ln>
            <a:noFill/>
          </a:ln>
          <a:effectLst>
            <a:outerShdw blurRad="57150" dist="19050" dir="5400000" algn="bl" rotWithShape="0">
              <a:srgbClr val="000000">
                <a:alpha val="50000"/>
              </a:srgbClr>
            </a:outerShdw>
          </a:effectLst>
        </p:spPr>
        <p:txBody>
          <a:bodyPr spcFirstLastPara="1" vert="horz" wrap="square" lIns="0" tIns="0" rIns="0" bIns="0" rtlCol="0" anchor="ctr" anchorCtr="0">
            <a:spAutoFit/>
          </a:bodyPr>
          <a:lstStyle>
            <a:lvl1pPr algn="l" defTabSz="685800" rtl="0" eaLnBrk="1" latinLnBrk="0" hangingPunct="1">
              <a:lnSpc>
                <a:spcPct val="90000"/>
              </a:lnSpc>
              <a:spcBef>
                <a:spcPct val="0"/>
              </a:spcBef>
              <a:buNone/>
              <a:defRPr kumimoji="0" lang="en-US" sz="3000" b="1" i="0" u="none" strike="noStrike" kern="0" cap="none" spc="0" normalizeH="0" baseline="0" dirty="0">
                <a:ln>
                  <a:noFill/>
                </a:ln>
                <a:solidFill>
                  <a:srgbClr val="FFFFFF"/>
                </a:solidFill>
                <a:effectLst/>
                <a:uLnTx/>
                <a:uFillTx/>
                <a:latin typeface="Arial" panose="020B0604020202020204" pitchFamily="34" charset="0"/>
                <a:ea typeface="Ubuntu"/>
                <a:cs typeface="Arial" panose="020B0604020202020204" pitchFamily="34" charset="0"/>
              </a:defRPr>
            </a:lvl1pPr>
          </a:lstStyle>
          <a:p>
            <a:r>
              <a:rPr lang="en-US" sz="1050" spc="300" dirty="0"/>
              <a:t>FEDERAL</a:t>
            </a:r>
          </a:p>
        </p:txBody>
      </p:sp>
    </p:spTree>
    <p:extLst>
      <p:ext uri="{BB962C8B-B14F-4D97-AF65-F5344CB8AC3E}">
        <p14:creationId xmlns:p14="http://schemas.microsoft.com/office/powerpoint/2010/main" val="423332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51F640-86A6-7CD5-F7A9-19C6A0BDE774}"/>
              </a:ext>
            </a:extLst>
          </p:cNvPr>
          <p:cNvGraphicFramePr>
            <a:graphicFrameLocks noChangeAspect="1"/>
          </p:cNvGraphicFramePr>
          <p:nvPr>
            <p:custDataLst>
              <p:tags r:id="rId2"/>
            </p:custDataLst>
            <p:extLst>
              <p:ext uri="{D42A27DB-BD31-4B8C-83A1-F6EECF244321}">
                <p14:modId xmlns:p14="http://schemas.microsoft.com/office/powerpoint/2010/main" val="362052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4" imgW="532" imgH="530" progId="TCLayout.ActiveDocument.1">
                  <p:embed/>
                </p:oleObj>
              </mc:Choice>
              <mc:Fallback>
                <p:oleObj name="think-cell Slide" r:id="rId4" imgW="532" imgH="530" progId="TCLayout.ActiveDocument.1">
                  <p:embed/>
                  <p:pic>
                    <p:nvPicPr>
                      <p:cNvPr id="5" name="Object 4" hidden="1">
                        <a:extLst>
                          <a:ext uri="{FF2B5EF4-FFF2-40B4-BE49-F238E27FC236}">
                            <a16:creationId xmlns:a16="http://schemas.microsoft.com/office/drawing/2014/main" id="{4051F640-86A6-7CD5-F7A9-19C6A0BDE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8FC9939D-3C9F-C7E9-10AF-3F3FB29CC336}"/>
              </a:ext>
            </a:extLst>
          </p:cNvPr>
          <p:cNvSpPr/>
          <p:nvPr/>
        </p:nvSpPr>
        <p:spPr>
          <a:xfrm>
            <a:off x="296862" y="1354663"/>
            <a:ext cx="6264276" cy="7956550"/>
          </a:xfrm>
          <a:prstGeom prst="rect">
            <a:avLst/>
          </a:prstGeom>
          <a:solidFill>
            <a:schemeClr val="bg1"/>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BF772EF6-9774-F8B3-052D-3D3725392B49}"/>
              </a:ext>
            </a:extLst>
          </p:cNvPr>
          <p:cNvGrpSpPr>
            <a:grpSpLocks/>
          </p:cNvGrpSpPr>
          <p:nvPr/>
        </p:nvGrpSpPr>
        <p:grpSpPr>
          <a:xfrm>
            <a:off x="296862" y="1352551"/>
            <a:ext cx="6264275" cy="1238011"/>
            <a:chOff x="7673005" y="2079121"/>
            <a:chExt cx="7674227" cy="2366572"/>
          </a:xfrm>
        </p:grpSpPr>
        <p:pic>
          <p:nvPicPr>
            <p:cNvPr id="81" name="Picture 80">
              <a:extLst>
                <a:ext uri="{FF2B5EF4-FFF2-40B4-BE49-F238E27FC236}">
                  <a16:creationId xmlns:a16="http://schemas.microsoft.com/office/drawing/2014/main" id="{C56CC660-296C-78A2-B543-DB41D3E1E4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944" b="17944"/>
            <a:stretch/>
          </p:blipFill>
          <p:spPr>
            <a:xfrm>
              <a:off x="12204129" y="2079121"/>
              <a:ext cx="3143103" cy="2366572"/>
            </a:xfrm>
            <a:prstGeom prst="rect">
              <a:avLst/>
            </a:prstGeom>
          </p:spPr>
        </p:pic>
        <p:pic>
          <p:nvPicPr>
            <p:cNvPr id="82" name="Picture 81">
              <a:extLst>
                <a:ext uri="{FF2B5EF4-FFF2-40B4-BE49-F238E27FC236}">
                  <a16:creationId xmlns:a16="http://schemas.microsoft.com/office/drawing/2014/main" id="{E6988142-0219-F184-CC1F-ED0CABB838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763" b="24763"/>
            <a:stretch/>
          </p:blipFill>
          <p:spPr>
            <a:xfrm>
              <a:off x="7673005" y="2079121"/>
              <a:ext cx="2252547" cy="2366572"/>
            </a:xfrm>
            <a:prstGeom prst="rect">
              <a:avLst/>
            </a:prstGeom>
          </p:spPr>
        </p:pic>
        <p:pic>
          <p:nvPicPr>
            <p:cNvPr id="83" name="Picture 82">
              <a:extLst>
                <a:ext uri="{FF2B5EF4-FFF2-40B4-BE49-F238E27FC236}">
                  <a16:creationId xmlns:a16="http://schemas.microsoft.com/office/drawing/2014/main" id="{2CE575E5-E025-7384-0EED-7192CCE93881}"/>
                </a:ext>
              </a:extLst>
            </p:cNvPr>
            <p:cNvPicPr>
              <a:picLocks noChangeAspect="1"/>
            </p:cNvPicPr>
            <p:nvPr/>
          </p:nvPicPr>
          <p:blipFill rotWithShape="1">
            <a:blip r:embed="rId8">
              <a:extLst>
                <a:ext uri="{28A0092B-C50C-407E-A947-70E740481C1C}">
                  <a14:useLocalDpi xmlns:a14="http://schemas.microsoft.com/office/drawing/2010/main" val="0"/>
                </a:ext>
              </a:extLst>
            </a:blip>
            <a:srcRect t="35060" b="18656"/>
            <a:stretch/>
          </p:blipFill>
          <p:spPr>
            <a:xfrm>
              <a:off x="9925551" y="2079121"/>
              <a:ext cx="2278577" cy="2366572"/>
            </a:xfrm>
            <a:prstGeom prst="rect">
              <a:avLst/>
            </a:prstGeom>
          </p:spPr>
        </p:pic>
      </p:grpSp>
      <p:sp>
        <p:nvSpPr>
          <p:cNvPr id="4" name="Title 3">
            <a:extLst>
              <a:ext uri="{FF2B5EF4-FFF2-40B4-BE49-F238E27FC236}">
                <a16:creationId xmlns:a16="http://schemas.microsoft.com/office/drawing/2014/main" id="{F9680BF7-C06A-C071-0564-11BCC16BE959}"/>
              </a:ext>
            </a:extLst>
          </p:cNvPr>
          <p:cNvSpPr>
            <a:spLocks noGrp="1"/>
          </p:cNvSpPr>
          <p:nvPr>
            <p:ph type="title"/>
          </p:nvPr>
        </p:nvSpPr>
        <p:spPr/>
        <p:txBody>
          <a:bodyPr vert="horz"/>
          <a:lstStyle/>
          <a:p>
            <a:r>
              <a:rPr lang="en-US" dirty="0"/>
              <a:t>Electoral Priority 2: </a:t>
            </a:r>
            <a:br>
              <a:rPr lang="en-US" dirty="0"/>
            </a:br>
            <a:r>
              <a:rPr lang="en-US" sz="1600" dirty="0"/>
              <a:t>Mobility and Public Transport </a:t>
            </a:r>
            <a:endParaRPr lang="en-US" dirty="0"/>
          </a:p>
        </p:txBody>
      </p:sp>
      <p:cxnSp>
        <p:nvCxnSpPr>
          <p:cNvPr id="28" name="Straight Connector 27">
            <a:extLst>
              <a:ext uri="{FF2B5EF4-FFF2-40B4-BE49-F238E27FC236}">
                <a16:creationId xmlns:a16="http://schemas.microsoft.com/office/drawing/2014/main" id="{8806FC56-8198-DF1A-10DE-0AB64A70A153}"/>
              </a:ext>
            </a:extLst>
          </p:cNvPr>
          <p:cNvCxnSpPr>
            <a:cxnSpLocks/>
          </p:cNvCxnSpPr>
          <p:nvPr/>
        </p:nvCxnSpPr>
        <p:spPr>
          <a:xfrm flipV="1">
            <a:off x="463639" y="3421387"/>
            <a:ext cx="5930722" cy="101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3C7356DD-78C2-9A0B-B6BF-ABAC44D6C19B}"/>
              </a:ext>
            </a:extLst>
          </p:cNvPr>
          <p:cNvGrpSpPr/>
          <p:nvPr/>
        </p:nvGrpSpPr>
        <p:grpSpPr>
          <a:xfrm>
            <a:off x="463639" y="4021454"/>
            <a:ext cx="5930723" cy="0"/>
            <a:chOff x="463639" y="4845846"/>
            <a:chExt cx="5930723" cy="0"/>
          </a:xfrm>
        </p:grpSpPr>
        <p:cxnSp>
          <p:nvCxnSpPr>
            <p:cNvPr id="55" name="Straight Connector 54">
              <a:extLst>
                <a:ext uri="{FF2B5EF4-FFF2-40B4-BE49-F238E27FC236}">
                  <a16:creationId xmlns:a16="http://schemas.microsoft.com/office/drawing/2014/main" id="{0BDD45D7-C841-1CFB-499C-017C548E8CF8}"/>
                </a:ext>
              </a:extLst>
            </p:cNvPr>
            <p:cNvCxnSpPr>
              <a:cxnSpLocks/>
            </p:cNvCxnSpPr>
            <p:nvPr/>
          </p:nvCxnSpPr>
          <p:spPr>
            <a:xfrm>
              <a:off x="463639"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17B6CF7-DF2B-AA99-1BC8-76414A1F97C7}"/>
                </a:ext>
              </a:extLst>
            </p:cNvPr>
            <p:cNvCxnSpPr>
              <a:cxnSpLocks/>
            </p:cNvCxnSpPr>
            <p:nvPr/>
          </p:nvCxnSpPr>
          <p:spPr>
            <a:xfrm>
              <a:off x="2498770"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8CA866-BC38-B2D5-80F6-8D54C944649C}"/>
                </a:ext>
              </a:extLst>
            </p:cNvPr>
            <p:cNvCxnSpPr>
              <a:cxnSpLocks/>
            </p:cNvCxnSpPr>
            <p:nvPr/>
          </p:nvCxnSpPr>
          <p:spPr>
            <a:xfrm>
              <a:off x="4533902"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9F5F2BE-22A5-8AE2-9858-9C8FAB9A00FE}"/>
                </a:ext>
              </a:extLst>
            </p:cNvPr>
            <p:cNvCxnSpPr>
              <a:cxnSpLocks/>
            </p:cNvCxnSpPr>
            <p:nvPr/>
          </p:nvCxnSpPr>
          <p:spPr>
            <a:xfrm>
              <a:off x="463639"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4122F07-E0B2-1B34-0A89-0F11782EEEB2}"/>
                </a:ext>
              </a:extLst>
            </p:cNvPr>
            <p:cNvCxnSpPr>
              <a:cxnSpLocks/>
            </p:cNvCxnSpPr>
            <p:nvPr/>
          </p:nvCxnSpPr>
          <p:spPr>
            <a:xfrm>
              <a:off x="2498770"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3BB6A1-0F02-C02D-006D-3706646999D0}"/>
                </a:ext>
              </a:extLst>
            </p:cNvPr>
            <p:cNvCxnSpPr>
              <a:cxnSpLocks/>
            </p:cNvCxnSpPr>
            <p:nvPr/>
          </p:nvCxnSpPr>
          <p:spPr>
            <a:xfrm>
              <a:off x="4533902"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39750D3D-C2B3-7DED-59B7-FD340E4ACF6D}"/>
              </a:ext>
            </a:extLst>
          </p:cNvPr>
          <p:cNvGrpSpPr/>
          <p:nvPr/>
        </p:nvGrpSpPr>
        <p:grpSpPr>
          <a:xfrm>
            <a:off x="473711" y="3491097"/>
            <a:ext cx="5920651" cy="461665"/>
            <a:chOff x="473711" y="4353308"/>
            <a:chExt cx="5920651" cy="461665"/>
          </a:xfrm>
        </p:grpSpPr>
        <p:grpSp>
          <p:nvGrpSpPr>
            <p:cNvPr id="35" name="Group 34">
              <a:extLst>
                <a:ext uri="{FF2B5EF4-FFF2-40B4-BE49-F238E27FC236}">
                  <a16:creationId xmlns:a16="http://schemas.microsoft.com/office/drawing/2014/main" id="{9982A284-508C-FCF6-F7AE-84591C3F0840}"/>
                </a:ext>
              </a:extLst>
            </p:cNvPr>
            <p:cNvGrpSpPr/>
            <p:nvPr/>
          </p:nvGrpSpPr>
          <p:grpSpPr>
            <a:xfrm>
              <a:off x="473711" y="4353308"/>
              <a:ext cx="1850388" cy="461665"/>
              <a:chOff x="306936" y="4766308"/>
              <a:chExt cx="1850388" cy="461665"/>
            </a:xfrm>
          </p:grpSpPr>
          <p:sp>
            <p:nvSpPr>
              <p:cNvPr id="36" name="TextBox 35">
                <a:extLst>
                  <a:ext uri="{FF2B5EF4-FFF2-40B4-BE49-F238E27FC236}">
                    <a16:creationId xmlns:a16="http://schemas.microsoft.com/office/drawing/2014/main" id="{73928EA1-C030-832C-E4FB-9804CD03FDF3}"/>
                  </a:ext>
                </a:extLst>
              </p:cNvPr>
              <p:cNvSpPr txBox="1"/>
              <p:nvPr/>
            </p:nvSpPr>
            <p:spPr>
              <a:xfrm>
                <a:off x="687629" y="4766308"/>
                <a:ext cx="1469695" cy="461665"/>
              </a:xfrm>
              <a:prstGeom prst="rect">
                <a:avLst/>
              </a:prstGeom>
              <a:noFill/>
            </p:spPr>
            <p:txBody>
              <a:bodyPr wrap="square" lIns="0" tIns="0" rIns="0" bIns="0" rtlCol="0" anchor="ctr">
                <a:spAutoFit/>
              </a:bodyPr>
              <a:lstStyle/>
              <a:p>
                <a:r>
                  <a:rPr lang="en-US" sz="1000" b="1" dirty="0">
                    <a:solidFill>
                      <a:sysClr val="windowText" lastClr="000000"/>
                    </a:solidFill>
                    <a:latin typeface="Ubuntu" panose="020B0504030602030204" pitchFamily="34" charset="0"/>
                  </a:rPr>
                  <a:t>Main Proposal 1: </a:t>
                </a:r>
              </a:p>
              <a:p>
                <a:r>
                  <a:rPr lang="en-US" sz="1000" b="1" dirty="0">
                    <a:solidFill>
                      <a:sysClr val="windowText" lastClr="000000"/>
                    </a:solidFill>
                    <a:latin typeface="Ubuntu" panose="020B0504030602030204" pitchFamily="34" charset="0"/>
                  </a:rPr>
                  <a:t>Night Trains within Belgium </a:t>
                </a:r>
              </a:p>
            </p:txBody>
          </p:sp>
          <p:pic>
            <p:nvPicPr>
              <p:cNvPr id="37" name="Graphic 36">
                <a:extLst>
                  <a:ext uri="{FF2B5EF4-FFF2-40B4-BE49-F238E27FC236}">
                    <a16:creationId xmlns:a16="http://schemas.microsoft.com/office/drawing/2014/main" id="{237B8170-8046-8E3D-B3D0-D34B65903A5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06936" y="4894467"/>
                <a:ext cx="250645" cy="205348"/>
              </a:xfrm>
              <a:prstGeom prst="rect">
                <a:avLst/>
              </a:prstGeom>
            </p:spPr>
          </p:pic>
        </p:grpSp>
        <p:grpSp>
          <p:nvGrpSpPr>
            <p:cNvPr id="44" name="Group 43">
              <a:extLst>
                <a:ext uri="{FF2B5EF4-FFF2-40B4-BE49-F238E27FC236}">
                  <a16:creationId xmlns:a16="http://schemas.microsoft.com/office/drawing/2014/main" id="{6B09C421-150D-F4F7-A528-A4CF10939205}"/>
                </a:ext>
              </a:extLst>
            </p:cNvPr>
            <p:cNvGrpSpPr/>
            <p:nvPr/>
          </p:nvGrpSpPr>
          <p:grpSpPr>
            <a:xfrm>
              <a:off x="2547126" y="4430251"/>
              <a:ext cx="1812105" cy="307777"/>
              <a:chOff x="345219" y="4843251"/>
              <a:chExt cx="1812105" cy="307777"/>
            </a:xfrm>
          </p:grpSpPr>
          <p:sp>
            <p:nvSpPr>
              <p:cNvPr id="45" name="TextBox 44">
                <a:extLst>
                  <a:ext uri="{FF2B5EF4-FFF2-40B4-BE49-F238E27FC236}">
                    <a16:creationId xmlns:a16="http://schemas.microsoft.com/office/drawing/2014/main" id="{75D1209D-1492-BAD4-F14D-660E4CE009C5}"/>
                  </a:ext>
                </a:extLst>
              </p:cNvPr>
              <p:cNvSpPr txBox="1"/>
              <p:nvPr/>
            </p:nvSpPr>
            <p:spPr>
              <a:xfrm>
                <a:off x="687629" y="4843251"/>
                <a:ext cx="1469695" cy="307777"/>
              </a:xfrm>
              <a:prstGeom prst="rect">
                <a:avLst/>
              </a:prstGeom>
              <a:noFill/>
            </p:spPr>
            <p:txBody>
              <a:bodyPr wrap="square" lIns="0" tIns="0" rIns="0" bIns="0" rtlCol="0" anchor="ctr">
                <a:spAutoFit/>
              </a:bodyPr>
              <a:lstStyle/>
              <a:p>
                <a:r>
                  <a:rPr lang="en-US" sz="1000" b="1" dirty="0">
                    <a:solidFill>
                      <a:sysClr val="windowText" lastClr="000000"/>
                    </a:solidFill>
                    <a:latin typeface="Ubuntu" panose="020B0504030602030204" pitchFamily="34" charset="0"/>
                  </a:rPr>
                  <a:t>Main Proposal 2: </a:t>
                </a:r>
              </a:p>
              <a:p>
                <a:r>
                  <a:rPr lang="en-US" sz="1000" b="1" dirty="0">
                    <a:solidFill>
                      <a:sysClr val="windowText" lastClr="000000"/>
                    </a:solidFill>
                    <a:latin typeface="Ubuntu" panose="020B0504030602030204" pitchFamily="34" charset="0"/>
                  </a:rPr>
                  <a:t>Night Trains in Europe </a:t>
                </a:r>
              </a:p>
            </p:txBody>
          </p:sp>
          <p:pic>
            <p:nvPicPr>
              <p:cNvPr id="46" name="Graphic 45">
                <a:extLst>
                  <a:ext uri="{FF2B5EF4-FFF2-40B4-BE49-F238E27FC236}">
                    <a16:creationId xmlns:a16="http://schemas.microsoft.com/office/drawing/2014/main" id="{754F9232-F7AD-F217-B673-71D8965FDB9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45219" y="4861746"/>
                <a:ext cx="174079" cy="270790"/>
              </a:xfrm>
              <a:prstGeom prst="rect">
                <a:avLst/>
              </a:prstGeom>
            </p:spPr>
          </p:pic>
        </p:grpSp>
        <p:grpSp>
          <p:nvGrpSpPr>
            <p:cNvPr id="47" name="Group 46">
              <a:extLst>
                <a:ext uri="{FF2B5EF4-FFF2-40B4-BE49-F238E27FC236}">
                  <a16:creationId xmlns:a16="http://schemas.microsoft.com/office/drawing/2014/main" id="{D44585CC-799C-90A6-70CB-74DC02BB5120}"/>
                </a:ext>
              </a:extLst>
            </p:cNvPr>
            <p:cNvGrpSpPr/>
            <p:nvPr/>
          </p:nvGrpSpPr>
          <p:grpSpPr>
            <a:xfrm>
              <a:off x="4533902" y="4353308"/>
              <a:ext cx="1860460" cy="461665"/>
              <a:chOff x="296864" y="4766309"/>
              <a:chExt cx="1860460" cy="461665"/>
            </a:xfrm>
          </p:grpSpPr>
          <p:sp>
            <p:nvSpPr>
              <p:cNvPr id="48" name="TextBox 47">
                <a:extLst>
                  <a:ext uri="{FF2B5EF4-FFF2-40B4-BE49-F238E27FC236}">
                    <a16:creationId xmlns:a16="http://schemas.microsoft.com/office/drawing/2014/main" id="{A619AA26-0946-DE65-421E-DE65CF996B0F}"/>
                  </a:ext>
                </a:extLst>
              </p:cNvPr>
              <p:cNvSpPr txBox="1"/>
              <p:nvPr/>
            </p:nvSpPr>
            <p:spPr>
              <a:xfrm>
                <a:off x="687629" y="4766309"/>
                <a:ext cx="1469695" cy="461665"/>
              </a:xfrm>
              <a:prstGeom prst="rect">
                <a:avLst/>
              </a:prstGeom>
              <a:noFill/>
            </p:spPr>
            <p:txBody>
              <a:bodyPr wrap="square" lIns="0" tIns="0" rIns="0" bIns="0" rtlCol="0" anchor="ctr">
                <a:spAutoFit/>
              </a:bodyPr>
              <a:lstStyle/>
              <a:p>
                <a:r>
                  <a:rPr lang="en-US" sz="1000" b="1" dirty="0">
                    <a:solidFill>
                      <a:sysClr val="windowText" lastClr="000000"/>
                    </a:solidFill>
                    <a:latin typeface="Ubuntu" panose="020B0504030602030204" pitchFamily="34" charset="0"/>
                  </a:rPr>
                  <a:t>Main Proposal 3: Simplified Ticketing System</a:t>
                </a:r>
              </a:p>
            </p:txBody>
          </p:sp>
          <p:pic>
            <p:nvPicPr>
              <p:cNvPr id="49" name="Graphic 48">
                <a:extLst>
                  <a:ext uri="{FF2B5EF4-FFF2-40B4-BE49-F238E27FC236}">
                    <a16:creationId xmlns:a16="http://schemas.microsoft.com/office/drawing/2014/main" id="{FD6D69BD-B264-CA1E-6DA8-631F5F37BF7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96864" y="4889427"/>
                <a:ext cx="270790" cy="215428"/>
              </a:xfrm>
              <a:prstGeom prst="rect">
                <a:avLst/>
              </a:prstGeom>
            </p:spPr>
          </p:pic>
        </p:grpSp>
      </p:grpSp>
      <p:grpSp>
        <p:nvGrpSpPr>
          <p:cNvPr id="112" name="Group 111">
            <a:extLst>
              <a:ext uri="{FF2B5EF4-FFF2-40B4-BE49-F238E27FC236}">
                <a16:creationId xmlns:a16="http://schemas.microsoft.com/office/drawing/2014/main" id="{A275BC4E-F168-47EC-6539-C878D729F400}"/>
              </a:ext>
            </a:extLst>
          </p:cNvPr>
          <p:cNvGrpSpPr/>
          <p:nvPr/>
        </p:nvGrpSpPr>
        <p:grpSpPr>
          <a:xfrm>
            <a:off x="463639" y="2891030"/>
            <a:ext cx="5930722" cy="461665"/>
            <a:chOff x="463639" y="2934758"/>
            <a:chExt cx="5930722" cy="461665"/>
          </a:xfrm>
        </p:grpSpPr>
        <p:sp>
          <p:nvSpPr>
            <p:cNvPr id="113" name="TextBox 112">
              <a:extLst>
                <a:ext uri="{FF2B5EF4-FFF2-40B4-BE49-F238E27FC236}">
                  <a16:creationId xmlns:a16="http://schemas.microsoft.com/office/drawing/2014/main" id="{A3BAEEC4-24D3-B888-568A-9B5BA48D5519}"/>
                </a:ext>
              </a:extLst>
            </p:cNvPr>
            <p:cNvSpPr txBox="1"/>
            <p:nvPr/>
          </p:nvSpPr>
          <p:spPr>
            <a:xfrm>
              <a:off x="808129" y="2934758"/>
              <a:ext cx="5586232" cy="461665"/>
            </a:xfrm>
            <a:prstGeom prst="rect">
              <a:avLst/>
            </a:prstGeom>
            <a:noFill/>
          </p:spPr>
          <p:txBody>
            <a:bodyPr wrap="square" lIns="0" tIns="0" rIns="0" bIns="0" rtlCol="0">
              <a:spAutoFit/>
            </a:bodyPr>
            <a:lstStyle/>
            <a:p>
              <a:r>
                <a:rPr lang="en-US" sz="1000" dirty="0">
                  <a:latin typeface="Ubuntu" panose="020B0504030602030204" pitchFamily="34" charset="0"/>
                </a:rPr>
                <a:t>Improved operational management of public transport and more affordable tickets will provide more transportation freedom to citizens. In addition, this will decrease car use, reduce carbon emissions, improve air quality, reduce traffic jams, and improve our health </a:t>
              </a:r>
            </a:p>
          </p:txBody>
        </p:sp>
        <p:pic>
          <p:nvPicPr>
            <p:cNvPr id="114" name="Graphic 113">
              <a:extLst>
                <a:ext uri="{FF2B5EF4-FFF2-40B4-BE49-F238E27FC236}">
                  <a16:creationId xmlns:a16="http://schemas.microsoft.com/office/drawing/2014/main" id="{157C567B-A1D4-563C-2654-C5D99E40550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63639" y="2934758"/>
              <a:ext cx="211138" cy="217002"/>
            </a:xfrm>
            <a:prstGeom prst="rect">
              <a:avLst/>
            </a:prstGeom>
          </p:spPr>
        </p:pic>
      </p:grpSp>
      <p:grpSp>
        <p:nvGrpSpPr>
          <p:cNvPr id="128" name="Group 127">
            <a:extLst>
              <a:ext uri="{FF2B5EF4-FFF2-40B4-BE49-F238E27FC236}">
                <a16:creationId xmlns:a16="http://schemas.microsoft.com/office/drawing/2014/main" id="{EEB6CACE-0AEB-1C75-69BC-4975BBAC12D8}"/>
              </a:ext>
            </a:extLst>
          </p:cNvPr>
          <p:cNvGrpSpPr/>
          <p:nvPr/>
        </p:nvGrpSpPr>
        <p:grpSpPr>
          <a:xfrm>
            <a:off x="463639" y="2357206"/>
            <a:ext cx="5930722" cy="465132"/>
            <a:chOff x="463639" y="2357206"/>
            <a:chExt cx="5930722" cy="465132"/>
          </a:xfrm>
        </p:grpSpPr>
        <p:sp>
          <p:nvSpPr>
            <p:cNvPr id="119" name="Rectangle 118">
              <a:extLst>
                <a:ext uri="{FF2B5EF4-FFF2-40B4-BE49-F238E27FC236}">
                  <a16:creationId xmlns:a16="http://schemas.microsoft.com/office/drawing/2014/main" id="{3EEB4B53-73F6-2E60-1C7B-F4FE6BE1BA3F}"/>
                </a:ext>
              </a:extLst>
            </p:cNvPr>
            <p:cNvSpPr/>
            <p:nvPr/>
          </p:nvSpPr>
          <p:spPr>
            <a:xfrm>
              <a:off x="463639" y="2357206"/>
              <a:ext cx="5930722" cy="465132"/>
            </a:xfrm>
            <a:prstGeom prst="rect">
              <a:avLst/>
            </a:prstGeom>
            <a:solidFill>
              <a:schemeClr val="tx2"/>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a:ea typeface="+mn-ea"/>
                <a:cs typeface="+mn-cs"/>
              </a:endParaRPr>
            </a:p>
          </p:txBody>
        </p:sp>
        <p:sp>
          <p:nvSpPr>
            <p:cNvPr id="120" name="Right Triangle 119">
              <a:extLst>
                <a:ext uri="{FF2B5EF4-FFF2-40B4-BE49-F238E27FC236}">
                  <a16:creationId xmlns:a16="http://schemas.microsoft.com/office/drawing/2014/main" id="{5C4539DA-2E01-60BD-BC77-859E0956CC11}"/>
                </a:ext>
              </a:extLst>
            </p:cNvPr>
            <p:cNvSpPr/>
            <p:nvPr/>
          </p:nvSpPr>
          <p:spPr>
            <a:xfrm rot="10800000" flipH="1">
              <a:off x="463640" y="2357206"/>
              <a:ext cx="376616" cy="2333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21" name="Group 120">
              <a:extLst>
                <a:ext uri="{FF2B5EF4-FFF2-40B4-BE49-F238E27FC236}">
                  <a16:creationId xmlns:a16="http://schemas.microsoft.com/office/drawing/2014/main" id="{1BB07925-148C-9BD5-BD4D-DD2D4B0CCED3}"/>
                </a:ext>
              </a:extLst>
            </p:cNvPr>
            <p:cNvGrpSpPr/>
            <p:nvPr/>
          </p:nvGrpSpPr>
          <p:grpSpPr>
            <a:xfrm>
              <a:off x="547687" y="2443488"/>
              <a:ext cx="5762626" cy="292568"/>
              <a:chOff x="547687" y="2443488"/>
              <a:chExt cx="5762626" cy="292568"/>
            </a:xfrm>
          </p:grpSpPr>
          <p:pic>
            <p:nvPicPr>
              <p:cNvPr id="122" name="Graphic 121">
                <a:extLst>
                  <a:ext uri="{FF2B5EF4-FFF2-40B4-BE49-F238E27FC236}">
                    <a16:creationId xmlns:a16="http://schemas.microsoft.com/office/drawing/2014/main" id="{AAF81879-1686-D065-E390-788D8986698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7687" y="2443488"/>
                <a:ext cx="292568" cy="292568"/>
              </a:xfrm>
              <a:prstGeom prst="rect">
                <a:avLst/>
              </a:prstGeom>
            </p:spPr>
          </p:pic>
          <p:sp>
            <p:nvSpPr>
              <p:cNvPr id="124" name="TextBox 123">
                <a:extLst>
                  <a:ext uri="{FF2B5EF4-FFF2-40B4-BE49-F238E27FC236}">
                    <a16:creationId xmlns:a16="http://schemas.microsoft.com/office/drawing/2014/main" id="{D9B25B5D-7C2C-1DF2-2476-1CC0646CB955}"/>
                  </a:ext>
                </a:extLst>
              </p:cNvPr>
              <p:cNvSpPr txBox="1"/>
              <p:nvPr/>
            </p:nvSpPr>
            <p:spPr>
              <a:xfrm>
                <a:off x="1108005" y="2482050"/>
                <a:ext cx="5202308"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Summary and Vision </a:t>
                </a:r>
              </a:p>
            </p:txBody>
          </p:sp>
          <p:cxnSp>
            <p:nvCxnSpPr>
              <p:cNvPr id="125" name="Straight Connector 124">
                <a:extLst>
                  <a:ext uri="{FF2B5EF4-FFF2-40B4-BE49-F238E27FC236}">
                    <a16:creationId xmlns:a16="http://schemas.microsoft.com/office/drawing/2014/main" id="{47879015-F2FA-E4DD-69F7-FA114DBCD876}"/>
                  </a:ext>
                </a:extLst>
              </p:cNvPr>
              <p:cNvCxnSpPr/>
              <p:nvPr/>
            </p:nvCxnSpPr>
            <p:spPr>
              <a:xfrm>
                <a:off x="974130" y="2444131"/>
                <a:ext cx="0" cy="2912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B32B2CDE-5694-B437-1C3C-A2E4B9642076}"/>
              </a:ext>
            </a:extLst>
          </p:cNvPr>
          <p:cNvGrpSpPr/>
          <p:nvPr/>
        </p:nvGrpSpPr>
        <p:grpSpPr>
          <a:xfrm>
            <a:off x="472665" y="6128608"/>
            <a:ext cx="5930722" cy="2653103"/>
            <a:chOff x="472665" y="6117403"/>
            <a:chExt cx="5930722" cy="2653103"/>
          </a:xfrm>
        </p:grpSpPr>
        <p:sp>
          <p:nvSpPr>
            <p:cNvPr id="162" name="Rectangle 161">
              <a:extLst>
                <a:ext uri="{FF2B5EF4-FFF2-40B4-BE49-F238E27FC236}">
                  <a16:creationId xmlns:a16="http://schemas.microsoft.com/office/drawing/2014/main" id="{3D1CBD11-3074-5DB6-1ADB-13E8182BCB97}"/>
                </a:ext>
              </a:extLst>
            </p:cNvPr>
            <p:cNvSpPr>
              <a:spLocks/>
            </p:cNvSpPr>
            <p:nvPr/>
          </p:nvSpPr>
          <p:spPr>
            <a:xfrm>
              <a:off x="472665" y="8724787"/>
              <a:ext cx="59307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368A236-87AB-C321-72EB-4384B9DFBE50}"/>
                </a:ext>
              </a:extLst>
            </p:cNvPr>
            <p:cNvSpPr>
              <a:spLocks/>
            </p:cNvSpPr>
            <p:nvPr/>
          </p:nvSpPr>
          <p:spPr>
            <a:xfrm>
              <a:off x="472665" y="6117403"/>
              <a:ext cx="5930722" cy="2607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5" name="TextBox 164">
              <a:extLst>
                <a:ext uri="{FF2B5EF4-FFF2-40B4-BE49-F238E27FC236}">
                  <a16:creationId xmlns:a16="http://schemas.microsoft.com/office/drawing/2014/main" id="{113C57B1-8CF5-B30F-B7F7-4A6A18DA3F2C}"/>
                </a:ext>
              </a:extLst>
            </p:cNvPr>
            <p:cNvSpPr txBox="1">
              <a:spLocks/>
            </p:cNvSpPr>
            <p:nvPr/>
          </p:nvSpPr>
          <p:spPr>
            <a:xfrm>
              <a:off x="1778000" y="6192168"/>
              <a:ext cx="4550622" cy="1384995"/>
            </a:xfrm>
            <a:prstGeom prst="rect">
              <a:avLst/>
            </a:prstGeom>
            <a:noFill/>
          </p:spPr>
          <p:txBody>
            <a:bodyPr wrap="square" lIns="0" tIns="0" rIns="0" bIns="0" rtlCol="0">
              <a:spAutoFit/>
            </a:bodyPr>
            <a:lstStyle/>
            <a:p>
              <a:pPr marL="144000" indent="-144000">
                <a:buFont typeface="Arial" panose="020B0604020202020204" pitchFamily="34" charset="0"/>
                <a:buChar char="•"/>
              </a:pPr>
              <a:r>
                <a:rPr lang="en-US" sz="1000" spc="-80" dirty="0">
                  <a:solidFill>
                    <a:schemeClr val="bg1"/>
                  </a:solidFill>
                  <a:latin typeface="Ubuntu" panose="020B0504030602030204" pitchFamily="34" charset="0"/>
                </a:rPr>
                <a:t>Partying at </a:t>
              </a:r>
              <a:r>
                <a:rPr lang="en-US" sz="1000" spc="-80" dirty="0" err="1">
                  <a:solidFill>
                    <a:schemeClr val="bg1"/>
                  </a:solidFill>
                  <a:latin typeface="Ubuntu" panose="020B0504030602030204" pitchFamily="34" charset="0"/>
                </a:rPr>
                <a:t>PLUX</a:t>
              </a:r>
              <a:r>
                <a:rPr lang="en-US" sz="1000" spc="-80" dirty="0">
                  <a:solidFill>
                    <a:schemeClr val="bg1"/>
                  </a:solidFill>
                  <a:latin typeface="Ubuntu" panose="020B0504030602030204" pitchFamily="34" charset="0"/>
                </a:rPr>
                <a:t>, de </a:t>
              </a:r>
              <a:r>
                <a:rPr lang="en-US" sz="1000" spc="-80" dirty="0" err="1">
                  <a:solidFill>
                    <a:schemeClr val="bg1"/>
                  </a:solidFill>
                  <a:latin typeface="Ubuntu" panose="020B0504030602030204" pitchFamily="34" charset="0"/>
                </a:rPr>
                <a:t>Overpoort</a:t>
              </a:r>
              <a:r>
                <a:rPr lang="en-US" sz="1000" spc="-80" dirty="0">
                  <a:solidFill>
                    <a:schemeClr val="bg1"/>
                  </a:solidFill>
                  <a:latin typeface="Ubuntu" panose="020B0504030602030204" pitchFamily="34" charset="0"/>
                </a:rPr>
                <a:t>, or the Leuven Old Market? Going to a late university lecture? Visiting friends in another city? No reason to worry about getting home, as all trains will operate much later in the evening and night, between the middle-sized cities, even 24/7.</a:t>
              </a:r>
            </a:p>
            <a:p>
              <a:pPr marL="144000" indent="-144000">
                <a:buFont typeface="Arial" panose="020B0604020202020204" pitchFamily="34" charset="0"/>
                <a:buChar char="•"/>
              </a:pPr>
              <a:r>
                <a:rPr lang="en-US" sz="1000" spc="-80" dirty="0">
                  <a:solidFill>
                    <a:schemeClr val="bg1"/>
                  </a:solidFill>
                  <a:latin typeface="Ubuntu" panose="020B0504030602030204" pitchFamily="34" charset="0"/>
                </a:rPr>
                <a:t>Want to travel to Ljubljana, Zagreb, Warsaw, Barcelona, Bratislava, Munich, Zurich, Florence, Copenhagen, Prague, Milan, Rome, Budapest without losing too much time? Jump into Belgium on the direct </a:t>
              </a:r>
              <a:r>
                <a:rPr lang="en-US" sz="1000" spc="-80" dirty="0" err="1">
                  <a:solidFill>
                    <a:schemeClr val="bg1"/>
                  </a:solidFill>
                  <a:latin typeface="Ubuntu" panose="020B0504030602030204" pitchFamily="34" charset="0"/>
                </a:rPr>
                <a:t>nightjet</a:t>
              </a:r>
              <a:r>
                <a:rPr lang="en-US" sz="1000" spc="-80" dirty="0">
                  <a:solidFill>
                    <a:schemeClr val="bg1"/>
                  </a:solidFill>
                  <a:latin typeface="Ubuntu" panose="020B0504030602030204" pitchFamily="34" charset="0"/>
                </a:rPr>
                <a:t> to those destinations. </a:t>
              </a:r>
            </a:p>
            <a:p>
              <a:pPr marL="144000" indent="-144000">
                <a:buFont typeface="Arial" panose="020B0604020202020204" pitchFamily="34" charset="0"/>
                <a:buChar char="•"/>
              </a:pPr>
              <a:r>
                <a:rPr lang="en-US" sz="1000" spc="-80" dirty="0">
                  <a:solidFill>
                    <a:schemeClr val="bg1"/>
                  </a:solidFill>
                  <a:latin typeface="Ubuntu" panose="020B0504030602030204" pitchFamily="34" charset="0"/>
                </a:rPr>
                <a:t>Want or need to travel but have limited budget? No problem, with the €5 day ticket, €25 monthly pass and €250 yearly pass, Belgian rail is cheaper than ever. Always much lower than car fuel costs. </a:t>
              </a:r>
            </a:p>
          </p:txBody>
        </p:sp>
        <p:sp>
          <p:nvSpPr>
            <p:cNvPr id="166" name="TextBox 165">
              <a:extLst>
                <a:ext uri="{FF2B5EF4-FFF2-40B4-BE49-F238E27FC236}">
                  <a16:creationId xmlns:a16="http://schemas.microsoft.com/office/drawing/2014/main" id="{B8E75420-1C8A-C75E-AC7E-0E3DA3272D3C}"/>
                </a:ext>
              </a:extLst>
            </p:cNvPr>
            <p:cNvSpPr txBox="1">
              <a:spLocks/>
            </p:cNvSpPr>
            <p:nvPr/>
          </p:nvSpPr>
          <p:spPr>
            <a:xfrm>
              <a:off x="1778000" y="7726693"/>
              <a:ext cx="4550622" cy="923330"/>
            </a:xfrm>
            <a:prstGeom prst="rect">
              <a:avLst/>
            </a:prstGeom>
            <a:noFill/>
          </p:spPr>
          <p:txBody>
            <a:bodyPr wrap="square" lIns="0" tIns="0" rIns="0" bIns="0" rtlCol="0" anchor="ctr">
              <a:spAutoFit/>
            </a:bodyPr>
            <a:lstStyle/>
            <a:p>
              <a:pPr marL="144000" indent="-144000">
                <a:buFont typeface="Arial" panose="020B0604020202020204" pitchFamily="34" charset="0"/>
                <a:buChar char="•"/>
              </a:pPr>
              <a:r>
                <a:rPr lang="en-US" sz="1000" dirty="0">
                  <a:solidFill>
                    <a:schemeClr val="bg1"/>
                  </a:solidFill>
                  <a:latin typeface="Ubuntu" panose="020B0504030602030204" pitchFamily="34" charset="0"/>
                </a:rPr>
                <a:t>The </a:t>
              </a:r>
              <a:r>
                <a:rPr lang="en-US" sz="1000" dirty="0" err="1">
                  <a:solidFill>
                    <a:schemeClr val="bg1"/>
                  </a:solidFill>
                  <a:latin typeface="Ubuntu" panose="020B0504030602030204" pitchFamily="34" charset="0"/>
                </a:rPr>
                <a:t>ÖBB</a:t>
              </a:r>
              <a:r>
                <a:rPr lang="en-US" sz="1000" dirty="0">
                  <a:solidFill>
                    <a:schemeClr val="bg1"/>
                  </a:solidFill>
                  <a:latin typeface="Ubuntu" panose="020B0504030602030204" pitchFamily="34" charset="0"/>
                </a:rPr>
                <a:t> in Austria operates over 25 daily night trains to many European cities.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In the Netherlands and Germany, some national train services between larger cities are also operating at night.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Germany already has a monthly pass of €49/month to use unlimited regional public transport.</a:t>
              </a:r>
            </a:p>
          </p:txBody>
        </p:sp>
        <p:sp>
          <p:nvSpPr>
            <p:cNvPr id="167" name="Rectangle 166">
              <a:extLst>
                <a:ext uri="{FF2B5EF4-FFF2-40B4-BE49-F238E27FC236}">
                  <a16:creationId xmlns:a16="http://schemas.microsoft.com/office/drawing/2014/main" id="{4B20648F-793F-5199-CAC2-AB5FE5EA7219}"/>
                </a:ext>
              </a:extLst>
            </p:cNvPr>
            <p:cNvSpPr>
              <a:spLocks/>
            </p:cNvSpPr>
            <p:nvPr/>
          </p:nvSpPr>
          <p:spPr>
            <a:xfrm>
              <a:off x="547430" y="6192168"/>
              <a:ext cx="1109568" cy="138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8F3A949-0D88-327C-541F-97237203138A}"/>
                </a:ext>
              </a:extLst>
            </p:cNvPr>
            <p:cNvSpPr>
              <a:spLocks/>
            </p:cNvSpPr>
            <p:nvPr/>
          </p:nvSpPr>
          <p:spPr>
            <a:xfrm>
              <a:off x="547430" y="7726693"/>
              <a:ext cx="1109568"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1C532124-E24D-042E-102B-DD8B5DF39D9A}"/>
                </a:ext>
              </a:extLst>
            </p:cNvPr>
            <p:cNvGrpSpPr/>
            <p:nvPr/>
          </p:nvGrpSpPr>
          <p:grpSpPr>
            <a:xfrm>
              <a:off x="629069" y="7795127"/>
              <a:ext cx="946290" cy="786462"/>
              <a:chOff x="629069" y="7935133"/>
              <a:chExt cx="946290" cy="786462"/>
            </a:xfrm>
          </p:grpSpPr>
          <p:pic>
            <p:nvPicPr>
              <p:cNvPr id="178" name="Graphic 177">
                <a:extLst>
                  <a:ext uri="{FF2B5EF4-FFF2-40B4-BE49-F238E27FC236}">
                    <a16:creationId xmlns:a16="http://schemas.microsoft.com/office/drawing/2014/main" id="{0484ABAC-DB10-021A-E210-8BC2D9E1D79B}"/>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29069" y="7935133"/>
                <a:ext cx="243813" cy="271678"/>
              </a:xfrm>
              <a:prstGeom prst="rect">
                <a:avLst/>
              </a:prstGeom>
            </p:spPr>
          </p:pic>
          <p:sp>
            <p:nvSpPr>
              <p:cNvPr id="179" name="TextBox 178">
                <a:extLst>
                  <a:ext uri="{FF2B5EF4-FFF2-40B4-BE49-F238E27FC236}">
                    <a16:creationId xmlns:a16="http://schemas.microsoft.com/office/drawing/2014/main" id="{EF75AE30-030D-A17D-BB20-01265DAC23AA}"/>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Inspiring European Best Practices</a:t>
                </a:r>
              </a:p>
            </p:txBody>
          </p:sp>
        </p:grpSp>
        <p:cxnSp>
          <p:nvCxnSpPr>
            <p:cNvPr id="170" name="Straight Connector 169">
              <a:extLst>
                <a:ext uri="{FF2B5EF4-FFF2-40B4-BE49-F238E27FC236}">
                  <a16:creationId xmlns:a16="http://schemas.microsoft.com/office/drawing/2014/main" id="{F8A767EE-F6F6-6A75-DD03-007B9224ED17}"/>
                </a:ext>
              </a:extLst>
            </p:cNvPr>
            <p:cNvCxnSpPr>
              <a:cxnSpLocks/>
            </p:cNvCxnSpPr>
            <p:nvPr/>
          </p:nvCxnSpPr>
          <p:spPr>
            <a:xfrm>
              <a:off x="547430" y="7651928"/>
              <a:ext cx="5762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Right Triangle 170">
              <a:extLst>
                <a:ext uri="{FF2B5EF4-FFF2-40B4-BE49-F238E27FC236}">
                  <a16:creationId xmlns:a16="http://schemas.microsoft.com/office/drawing/2014/main" id="{02E3D29D-723E-2CBB-2722-9DDF0B934F2F}"/>
                </a:ext>
              </a:extLst>
            </p:cNvPr>
            <p:cNvSpPr/>
            <p:nvPr/>
          </p:nvSpPr>
          <p:spPr>
            <a:xfrm rot="10800000" flipH="1">
              <a:off x="547431" y="7726692"/>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ight Triangle 171">
              <a:extLst>
                <a:ext uri="{FF2B5EF4-FFF2-40B4-BE49-F238E27FC236}">
                  <a16:creationId xmlns:a16="http://schemas.microsoft.com/office/drawing/2014/main" id="{9AE63285-F98A-919C-58AB-AD9C1DA76D76}"/>
                </a:ext>
              </a:extLst>
            </p:cNvPr>
            <p:cNvSpPr/>
            <p:nvPr/>
          </p:nvSpPr>
          <p:spPr>
            <a:xfrm rot="10800000" flipH="1">
              <a:off x="547431" y="6192169"/>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74">
              <a:extLst>
                <a:ext uri="{FF2B5EF4-FFF2-40B4-BE49-F238E27FC236}">
                  <a16:creationId xmlns:a16="http://schemas.microsoft.com/office/drawing/2014/main" id="{9FAFB72F-A076-4FC1-F988-E46CEE7AD2C2}"/>
                </a:ext>
              </a:extLst>
            </p:cNvPr>
            <p:cNvGrpSpPr/>
            <p:nvPr/>
          </p:nvGrpSpPr>
          <p:grpSpPr>
            <a:xfrm>
              <a:off x="629069" y="6505367"/>
              <a:ext cx="946290" cy="772530"/>
              <a:chOff x="629069" y="7949065"/>
              <a:chExt cx="946290" cy="772530"/>
            </a:xfrm>
          </p:grpSpPr>
          <p:pic>
            <p:nvPicPr>
              <p:cNvPr id="176" name="Graphic 175">
                <a:extLst>
                  <a:ext uri="{FF2B5EF4-FFF2-40B4-BE49-F238E27FC236}">
                    <a16:creationId xmlns:a16="http://schemas.microsoft.com/office/drawing/2014/main" id="{6EA7A8B1-8C48-4AAB-8E30-48724896706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29069" y="7949065"/>
                <a:ext cx="243813" cy="243813"/>
              </a:xfrm>
              <a:prstGeom prst="rect">
                <a:avLst/>
              </a:prstGeom>
            </p:spPr>
          </p:pic>
          <p:sp>
            <p:nvSpPr>
              <p:cNvPr id="177" name="TextBox 176">
                <a:extLst>
                  <a:ext uri="{FF2B5EF4-FFF2-40B4-BE49-F238E27FC236}">
                    <a16:creationId xmlns:a16="http://schemas.microsoft.com/office/drawing/2014/main" id="{D3D5C6DD-147C-A220-38E2-311E363422AB}"/>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How Our 2040 World Looks Like + Benefits</a:t>
                </a:r>
              </a:p>
            </p:txBody>
          </p:sp>
        </p:grpSp>
      </p:grpSp>
      <p:grpSp>
        <p:nvGrpSpPr>
          <p:cNvPr id="2" name="Group 1">
            <a:extLst>
              <a:ext uri="{FF2B5EF4-FFF2-40B4-BE49-F238E27FC236}">
                <a16:creationId xmlns:a16="http://schemas.microsoft.com/office/drawing/2014/main" id="{535B4D55-5BAB-95FE-D965-1A1C7C4964A1}"/>
              </a:ext>
            </a:extLst>
          </p:cNvPr>
          <p:cNvGrpSpPr/>
          <p:nvPr/>
        </p:nvGrpSpPr>
        <p:grpSpPr>
          <a:xfrm>
            <a:off x="463639" y="4213257"/>
            <a:ext cx="5930723" cy="1723549"/>
            <a:chOff x="463639" y="4922505"/>
            <a:chExt cx="5930723" cy="1723549"/>
          </a:xfrm>
        </p:grpSpPr>
        <p:sp>
          <p:nvSpPr>
            <p:cNvPr id="3" name="TextBox 2">
              <a:extLst>
                <a:ext uri="{FF2B5EF4-FFF2-40B4-BE49-F238E27FC236}">
                  <a16:creationId xmlns:a16="http://schemas.microsoft.com/office/drawing/2014/main" id="{5D4DE4C7-E83F-C3FB-A222-E8580BFD0A3A}"/>
                </a:ext>
              </a:extLst>
            </p:cNvPr>
            <p:cNvSpPr txBox="1">
              <a:spLocks/>
            </p:cNvSpPr>
            <p:nvPr/>
          </p:nvSpPr>
          <p:spPr>
            <a:xfrm>
              <a:off x="463639" y="4922505"/>
              <a:ext cx="1860460" cy="1477328"/>
            </a:xfrm>
            <a:prstGeom prst="rect">
              <a:avLst/>
            </a:prstGeom>
            <a:noFill/>
          </p:spPr>
          <p:txBody>
            <a:bodyPr wrap="square" lIns="0" tIns="0" rIns="0" bIns="0" rtlCol="0">
              <a:spAutoFit/>
            </a:bodyPr>
            <a:lstStyle/>
            <a:p>
              <a:pPr marL="144000" indent="-144000">
                <a:buFont typeface="Arial" panose="020B0604020202020204" pitchFamily="34" charset="0"/>
                <a:buChar char="•"/>
              </a:pPr>
              <a:r>
                <a:rPr lang="en-US" sz="800" dirty="0">
                  <a:latin typeface="Ubuntu" panose="020B0504030602030204" pitchFamily="34" charset="0"/>
                </a:rPr>
                <a:t>The latest trains between each city and suburban station (e.g., Leuven and Haacht, Oud-</a:t>
              </a:r>
              <a:r>
                <a:rPr lang="en-US" sz="800" dirty="0" err="1">
                  <a:latin typeface="Ubuntu" panose="020B0504030602030204" pitchFamily="34" charset="0"/>
                </a:rPr>
                <a:t>Heverlee</a:t>
              </a:r>
              <a:r>
                <a:rPr lang="en-US" sz="800" dirty="0">
                  <a:latin typeface="Ubuntu" panose="020B0504030602030204" pitchFamily="34" charset="0"/>
                </a:rPr>
                <a:t>; </a:t>
              </a:r>
              <a:r>
                <a:rPr lang="en-US" sz="800" dirty="0" err="1">
                  <a:latin typeface="Ubuntu" panose="020B0504030602030204" pitchFamily="34" charset="0"/>
                </a:rPr>
                <a:t>Mechelen</a:t>
              </a:r>
              <a:r>
                <a:rPr lang="en-US" sz="800" dirty="0">
                  <a:latin typeface="Ubuntu" panose="020B0504030602030204" pitchFamily="34" charset="0"/>
                </a:rPr>
                <a:t> and </a:t>
              </a:r>
              <a:r>
                <a:rPr lang="en-US" sz="800" dirty="0" err="1">
                  <a:latin typeface="Ubuntu" panose="020B0504030602030204" pitchFamily="34" charset="0"/>
                </a:rPr>
                <a:t>Muizen</a:t>
              </a:r>
              <a:r>
                <a:rPr lang="en-US" sz="800" dirty="0">
                  <a:latin typeface="Ubuntu" panose="020B0504030602030204" pitchFamily="34" charset="0"/>
                </a:rPr>
                <a:t>, </a:t>
              </a:r>
              <a:r>
                <a:rPr lang="en-US" sz="800" dirty="0" err="1">
                  <a:latin typeface="Ubuntu" panose="020B0504030602030204" pitchFamily="34" charset="0"/>
                </a:rPr>
                <a:t>Willebroek</a:t>
              </a:r>
              <a:r>
                <a:rPr lang="en-US" sz="800" dirty="0">
                  <a:latin typeface="Ubuntu" panose="020B0504030602030204" pitchFamily="34" charset="0"/>
                </a:rPr>
                <a:t>) operate after midnight.</a:t>
              </a:r>
            </a:p>
            <a:p>
              <a:pPr marL="144000" indent="-144000">
                <a:buFont typeface="Arial" panose="020B0604020202020204" pitchFamily="34" charset="0"/>
                <a:buChar char="•"/>
              </a:pPr>
              <a:r>
                <a:rPr lang="en-US" sz="800" dirty="0">
                  <a:latin typeface="Ubuntu" panose="020B0504030602030204" pitchFamily="34" charset="0"/>
                </a:rPr>
                <a:t>The latest trains between cities with more than </a:t>
              </a:r>
              <a:r>
                <a:rPr lang="en-US" sz="800" dirty="0" err="1">
                  <a:latin typeface="Ubuntu" panose="020B0504030602030204" pitchFamily="34" charset="0"/>
                </a:rPr>
                <a:t>50K</a:t>
              </a:r>
              <a:r>
                <a:rPr lang="en-US" sz="800" dirty="0">
                  <a:latin typeface="Ubuntu" panose="020B0504030602030204" pitchFamily="34" charset="0"/>
                </a:rPr>
                <a:t> inhabitants, and less than </a:t>
              </a:r>
              <a:r>
                <a:rPr lang="en-US" sz="800" dirty="0" err="1">
                  <a:latin typeface="Ubuntu" panose="020B0504030602030204" pitchFamily="34" charset="0"/>
                </a:rPr>
                <a:t>1h30</a:t>
              </a:r>
              <a:r>
                <a:rPr lang="en-US" sz="800" dirty="0">
                  <a:latin typeface="Ubuntu" panose="020B0504030602030204" pitchFamily="34" charset="0"/>
                </a:rPr>
                <a:t> apart by train, are departing after midnight.</a:t>
              </a:r>
            </a:p>
            <a:p>
              <a:pPr marL="144000" indent="-144000">
                <a:buFont typeface="Arial" panose="020B0604020202020204" pitchFamily="34" charset="0"/>
                <a:buChar char="•"/>
              </a:pPr>
              <a:r>
                <a:rPr lang="en-US" sz="800" dirty="0">
                  <a:latin typeface="Ubuntu" panose="020B0504030602030204" pitchFamily="34" charset="0"/>
                </a:rPr>
                <a:t>Between larger cities with more than </a:t>
              </a:r>
              <a:r>
                <a:rPr lang="en-US" sz="800" dirty="0" err="1">
                  <a:latin typeface="Ubuntu" panose="020B0504030602030204" pitchFamily="34" charset="0"/>
                </a:rPr>
                <a:t>100K</a:t>
              </a:r>
              <a:r>
                <a:rPr lang="en-US" sz="800" dirty="0">
                  <a:latin typeface="Ubuntu" panose="020B0504030602030204" pitchFamily="34" charset="0"/>
                </a:rPr>
                <a:t> inhabitants, trains operate 24/7. </a:t>
              </a:r>
            </a:p>
          </p:txBody>
        </p:sp>
        <p:sp>
          <p:nvSpPr>
            <p:cNvPr id="6" name="TextBox 5">
              <a:extLst>
                <a:ext uri="{FF2B5EF4-FFF2-40B4-BE49-F238E27FC236}">
                  <a16:creationId xmlns:a16="http://schemas.microsoft.com/office/drawing/2014/main" id="{71F68A69-4E12-EFB4-F04C-DC4C18888A7F}"/>
                </a:ext>
              </a:extLst>
            </p:cNvPr>
            <p:cNvSpPr txBox="1">
              <a:spLocks/>
            </p:cNvSpPr>
            <p:nvPr/>
          </p:nvSpPr>
          <p:spPr>
            <a:xfrm>
              <a:off x="2498771" y="4922505"/>
              <a:ext cx="1860460" cy="1231106"/>
            </a:xfrm>
            <a:prstGeom prst="rect">
              <a:avLst/>
            </a:prstGeom>
            <a:noFill/>
          </p:spPr>
          <p:txBody>
            <a:bodyPr wrap="square" lIns="0" tIns="0" rIns="0" bIns="0" rtlCol="0">
              <a:spAutoFit/>
            </a:bodyPr>
            <a:lstStyle/>
            <a:p>
              <a:pPr marL="144000" indent="-144000">
                <a:buFont typeface="Arial" panose="020B0604020202020204" pitchFamily="34" charset="0"/>
                <a:buChar char="•"/>
              </a:pPr>
              <a:r>
                <a:rPr lang="en-US" sz="800" dirty="0">
                  <a:latin typeface="Ubuntu" panose="020B0504030602030204" pitchFamily="34" charset="0"/>
                </a:rPr>
                <a:t>The </a:t>
              </a:r>
              <a:r>
                <a:rPr lang="en-US" sz="800" dirty="0" err="1">
                  <a:latin typeface="Ubuntu" panose="020B0504030602030204" pitchFamily="34" charset="0"/>
                </a:rPr>
                <a:t>ÖBB</a:t>
              </a:r>
              <a:r>
                <a:rPr lang="en-US" sz="800" dirty="0">
                  <a:latin typeface="Ubuntu" panose="020B0504030602030204" pitchFamily="34" charset="0"/>
                </a:rPr>
                <a:t> in Austria operates more than 25 daily night trains to more than 50 destinations.</a:t>
              </a:r>
            </a:p>
            <a:p>
              <a:pPr marL="144000" indent="-144000">
                <a:buFont typeface="Arial" panose="020B0604020202020204" pitchFamily="34" charset="0"/>
                <a:buChar char="•"/>
              </a:pPr>
              <a:r>
                <a:rPr lang="en-US" sz="800" dirty="0">
                  <a:latin typeface="Ubuntu" panose="020B0504030602030204" pitchFamily="34" charset="0"/>
                </a:rPr>
                <a:t>Belgium should more proactively invest in the establishment of night train connections between Belgium and other European cities. By 2025, we want at least 10 daily night trains from Belgium to over 25 important European cities. </a:t>
              </a:r>
            </a:p>
          </p:txBody>
        </p:sp>
        <p:sp>
          <p:nvSpPr>
            <p:cNvPr id="7" name="TextBox 6">
              <a:extLst>
                <a:ext uri="{FF2B5EF4-FFF2-40B4-BE49-F238E27FC236}">
                  <a16:creationId xmlns:a16="http://schemas.microsoft.com/office/drawing/2014/main" id="{BC707002-DE62-1AE1-93C8-D400A454FFA2}"/>
                </a:ext>
              </a:extLst>
            </p:cNvPr>
            <p:cNvSpPr txBox="1">
              <a:spLocks/>
            </p:cNvSpPr>
            <p:nvPr/>
          </p:nvSpPr>
          <p:spPr>
            <a:xfrm>
              <a:off x="4533902" y="4922505"/>
              <a:ext cx="1860460" cy="1723549"/>
            </a:xfrm>
            <a:prstGeom prst="rect">
              <a:avLst/>
            </a:prstGeom>
            <a:noFill/>
          </p:spPr>
          <p:txBody>
            <a:bodyPr wrap="square" lIns="0" tIns="0" rIns="0" bIns="0" rtlCol="0">
              <a:spAutoFit/>
            </a:bodyPr>
            <a:lstStyle>
              <a:defPPr>
                <a:defRPr lang="en-US"/>
              </a:defPPr>
              <a:lvl1pPr marL="144000" indent="-144000">
                <a:buFont typeface="Arial" panose="020B0604020202020204" pitchFamily="34" charset="0"/>
                <a:buChar char="•"/>
                <a:defRPr sz="800">
                  <a:latin typeface="Ubuntu" panose="020B0504030602030204" pitchFamily="34" charset="0"/>
                </a:defRPr>
              </a:lvl1pPr>
            </a:lstStyle>
            <a:p>
              <a:r>
                <a:rPr lang="en-US" dirty="0"/>
                <a:t>We want to introduce train passes of €5/day, €25/month and €250/year. Experiments in Germany (€9 ticket) and Spain (cheaper trains) demonstrated this is very effective in increasing the use of trains and decreasing car use to a significant extent. </a:t>
              </a:r>
            </a:p>
            <a:p>
              <a:r>
                <a:rPr lang="en-US" dirty="0"/>
                <a:t>Increase the pass fee by 40%, and you will also have access to the </a:t>
              </a:r>
              <a:r>
                <a:rPr lang="en-US" dirty="0" err="1"/>
                <a:t>MIVB</a:t>
              </a:r>
              <a:r>
                <a:rPr lang="en-US" dirty="0"/>
                <a:t>, De </a:t>
              </a:r>
              <a:r>
                <a:rPr lang="en-US" dirty="0" err="1"/>
                <a:t>Lijn</a:t>
              </a:r>
              <a:r>
                <a:rPr lang="en-US" dirty="0"/>
                <a:t>, and TEC networks.</a:t>
              </a:r>
            </a:p>
            <a:p>
              <a:r>
                <a:rPr lang="en-US" dirty="0"/>
                <a:t>If 3 million passes are sold, the current revenue from ticket sales is </a:t>
              </a:r>
              <a:r>
                <a:rPr lang="en-US" dirty="0" err="1"/>
                <a:t>equalled</a:t>
              </a:r>
              <a:r>
                <a:rPr lang="en-US" dirty="0"/>
                <a:t>. </a:t>
              </a:r>
            </a:p>
          </p:txBody>
        </p:sp>
      </p:grpSp>
      <p:grpSp>
        <p:nvGrpSpPr>
          <p:cNvPr id="16" name="Group 15">
            <a:extLst>
              <a:ext uri="{FF2B5EF4-FFF2-40B4-BE49-F238E27FC236}">
                <a16:creationId xmlns:a16="http://schemas.microsoft.com/office/drawing/2014/main" id="{749EB2E9-4333-2858-7694-4C2F601601D9}"/>
              </a:ext>
            </a:extLst>
          </p:cNvPr>
          <p:cNvGrpSpPr/>
          <p:nvPr/>
        </p:nvGrpSpPr>
        <p:grpSpPr>
          <a:xfrm>
            <a:off x="472665" y="8885770"/>
            <a:ext cx="5930723" cy="252695"/>
            <a:chOff x="472665" y="8876194"/>
            <a:chExt cx="5930723" cy="252695"/>
          </a:xfrm>
        </p:grpSpPr>
        <p:pic>
          <p:nvPicPr>
            <p:cNvPr id="17" name="Graphic 16">
              <a:extLst>
                <a:ext uri="{FF2B5EF4-FFF2-40B4-BE49-F238E27FC236}">
                  <a16:creationId xmlns:a16="http://schemas.microsoft.com/office/drawing/2014/main" id="{BB040E1B-E2B3-D0CF-6574-556D211CB67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2493123" y="8910074"/>
              <a:ext cx="262804" cy="184935"/>
            </a:xfrm>
            <a:prstGeom prst="rect">
              <a:avLst/>
            </a:prstGeom>
          </p:spPr>
        </p:pic>
        <p:sp>
          <p:nvSpPr>
            <p:cNvPr id="18" name="TextBox 17">
              <a:extLst>
                <a:ext uri="{FF2B5EF4-FFF2-40B4-BE49-F238E27FC236}">
                  <a16:creationId xmlns:a16="http://schemas.microsoft.com/office/drawing/2014/main" id="{C6041187-F0C5-F0F0-4F2D-B4D61C0F20E6}"/>
                </a:ext>
              </a:extLst>
            </p:cNvPr>
            <p:cNvSpPr txBox="1"/>
            <p:nvPr/>
          </p:nvSpPr>
          <p:spPr>
            <a:xfrm>
              <a:off x="2874862" y="892559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2. Economic Renaissance</a:t>
              </a:r>
            </a:p>
          </p:txBody>
        </p:sp>
        <p:pic>
          <p:nvPicPr>
            <p:cNvPr id="19" name="Graphic 18">
              <a:extLst>
                <a:ext uri="{FF2B5EF4-FFF2-40B4-BE49-F238E27FC236}">
                  <a16:creationId xmlns:a16="http://schemas.microsoft.com/office/drawing/2014/main" id="{5DF698E7-17C6-CBE7-ED4D-AC993F623E64}"/>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72665" y="8887164"/>
              <a:ext cx="262804" cy="230755"/>
            </a:xfrm>
            <a:prstGeom prst="rect">
              <a:avLst/>
            </a:prstGeom>
          </p:spPr>
        </p:pic>
        <p:sp>
          <p:nvSpPr>
            <p:cNvPr id="20" name="TextBox 19">
              <a:extLst>
                <a:ext uri="{FF2B5EF4-FFF2-40B4-BE49-F238E27FC236}">
                  <a16:creationId xmlns:a16="http://schemas.microsoft.com/office/drawing/2014/main" id="{58D70CF1-F9FA-3908-16BD-0EFD5C1EECB9}"/>
                </a:ext>
              </a:extLst>
            </p:cNvPr>
            <p:cNvSpPr txBox="1"/>
            <p:nvPr/>
          </p:nvSpPr>
          <p:spPr>
            <a:xfrm>
              <a:off x="854404" y="892559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1. Smart State</a:t>
              </a:r>
            </a:p>
          </p:txBody>
        </p:sp>
        <p:pic>
          <p:nvPicPr>
            <p:cNvPr id="21" name="Graphic 20">
              <a:extLst>
                <a:ext uri="{FF2B5EF4-FFF2-40B4-BE49-F238E27FC236}">
                  <a16:creationId xmlns:a16="http://schemas.microsoft.com/office/drawing/2014/main" id="{4E497013-C144-1ACB-28BB-7210827AE66D}"/>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4531633" y="8876194"/>
              <a:ext cx="262804" cy="252695"/>
            </a:xfrm>
            <a:prstGeom prst="rect">
              <a:avLst/>
            </a:prstGeom>
          </p:spPr>
        </p:pic>
        <p:sp>
          <p:nvSpPr>
            <p:cNvPr id="22" name="TextBox 21">
              <a:extLst>
                <a:ext uri="{FF2B5EF4-FFF2-40B4-BE49-F238E27FC236}">
                  <a16:creationId xmlns:a16="http://schemas.microsoft.com/office/drawing/2014/main" id="{2A0D8386-1141-683C-F7BA-9C378120B561}"/>
                </a:ext>
              </a:extLst>
            </p:cNvPr>
            <p:cNvSpPr txBox="1"/>
            <p:nvPr/>
          </p:nvSpPr>
          <p:spPr>
            <a:xfrm>
              <a:off x="4913372" y="892559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4. Global Balance</a:t>
              </a:r>
            </a:p>
          </p:txBody>
        </p:sp>
      </p:grpSp>
      <p:grpSp>
        <p:nvGrpSpPr>
          <p:cNvPr id="23" name="Group 22">
            <a:extLst>
              <a:ext uri="{FF2B5EF4-FFF2-40B4-BE49-F238E27FC236}">
                <a16:creationId xmlns:a16="http://schemas.microsoft.com/office/drawing/2014/main" id="{920D4EDB-5F69-0D71-7237-ACCDDB7C08A0}"/>
              </a:ext>
            </a:extLst>
          </p:cNvPr>
          <p:cNvGrpSpPr/>
          <p:nvPr/>
        </p:nvGrpSpPr>
        <p:grpSpPr>
          <a:xfrm>
            <a:off x="472665" y="9242524"/>
            <a:ext cx="5930723" cy="0"/>
            <a:chOff x="472665" y="9249552"/>
            <a:chExt cx="5930723" cy="0"/>
          </a:xfrm>
        </p:grpSpPr>
        <p:cxnSp>
          <p:nvCxnSpPr>
            <p:cNvPr id="25" name="Straight Connector 24">
              <a:extLst>
                <a:ext uri="{FF2B5EF4-FFF2-40B4-BE49-F238E27FC236}">
                  <a16:creationId xmlns:a16="http://schemas.microsoft.com/office/drawing/2014/main" id="{F64D31BC-B131-D4D6-0EEE-8EC6EC8520FF}"/>
                </a:ext>
              </a:extLst>
            </p:cNvPr>
            <p:cNvCxnSpPr>
              <a:cxnSpLocks/>
            </p:cNvCxnSpPr>
            <p:nvPr/>
          </p:nvCxnSpPr>
          <p:spPr>
            <a:xfrm>
              <a:off x="2493123"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B7D49B-69FD-5C27-02BB-31445CA76C01}"/>
                </a:ext>
              </a:extLst>
            </p:cNvPr>
            <p:cNvCxnSpPr>
              <a:cxnSpLocks/>
            </p:cNvCxnSpPr>
            <p:nvPr/>
          </p:nvCxnSpPr>
          <p:spPr>
            <a:xfrm>
              <a:off x="472665"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66AF2A-4A41-E43B-AD2F-4D035B48D58C}"/>
                </a:ext>
              </a:extLst>
            </p:cNvPr>
            <p:cNvCxnSpPr>
              <a:cxnSpLocks/>
            </p:cNvCxnSpPr>
            <p:nvPr/>
          </p:nvCxnSpPr>
          <p:spPr>
            <a:xfrm>
              <a:off x="4531633"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Title 3">
            <a:extLst>
              <a:ext uri="{FF2B5EF4-FFF2-40B4-BE49-F238E27FC236}">
                <a16:creationId xmlns:a16="http://schemas.microsoft.com/office/drawing/2014/main" id="{9F1C897F-D267-3607-1825-FCC633900521}"/>
              </a:ext>
            </a:extLst>
          </p:cNvPr>
          <p:cNvSpPr txBox="1">
            <a:spLocks/>
          </p:cNvSpPr>
          <p:nvPr/>
        </p:nvSpPr>
        <p:spPr>
          <a:xfrm>
            <a:off x="296863" y="217449"/>
            <a:ext cx="6253707" cy="145424"/>
          </a:xfrm>
          <a:prstGeom prst="rect">
            <a:avLst/>
          </a:prstGeom>
          <a:noFill/>
          <a:ln>
            <a:noFill/>
          </a:ln>
          <a:effectLst>
            <a:outerShdw blurRad="57150" dist="19050" dir="5400000" algn="bl" rotWithShape="0">
              <a:srgbClr val="000000">
                <a:alpha val="50000"/>
              </a:srgbClr>
            </a:outerShdw>
          </a:effectLst>
        </p:spPr>
        <p:txBody>
          <a:bodyPr spcFirstLastPara="1" vert="horz" wrap="square" lIns="0" tIns="0" rIns="0" bIns="0" rtlCol="0" anchor="ctr" anchorCtr="0">
            <a:spAutoFit/>
          </a:bodyPr>
          <a:lstStyle>
            <a:lvl1pPr algn="l" defTabSz="685800" rtl="0" eaLnBrk="1" latinLnBrk="0" hangingPunct="1">
              <a:lnSpc>
                <a:spcPct val="90000"/>
              </a:lnSpc>
              <a:spcBef>
                <a:spcPct val="0"/>
              </a:spcBef>
              <a:buNone/>
              <a:defRPr kumimoji="0" lang="en-US" sz="3000" b="1" i="0" u="none" strike="noStrike" kern="0" cap="none" spc="0" normalizeH="0" baseline="0" dirty="0">
                <a:ln>
                  <a:noFill/>
                </a:ln>
                <a:solidFill>
                  <a:srgbClr val="FFFFFF"/>
                </a:solidFill>
                <a:effectLst/>
                <a:uLnTx/>
                <a:uFillTx/>
                <a:latin typeface="Arial" panose="020B0604020202020204" pitchFamily="34" charset="0"/>
                <a:ea typeface="Ubuntu"/>
                <a:cs typeface="Arial" panose="020B0604020202020204" pitchFamily="34" charset="0"/>
              </a:defRPr>
            </a:lvl1pPr>
          </a:lstStyle>
          <a:p>
            <a:r>
              <a:rPr lang="en-US" sz="1050" spc="300" dirty="0"/>
              <a:t>FEDERAL</a:t>
            </a:r>
          </a:p>
        </p:txBody>
      </p:sp>
    </p:spTree>
    <p:extLst>
      <p:ext uri="{BB962C8B-B14F-4D97-AF65-F5344CB8AC3E}">
        <p14:creationId xmlns:p14="http://schemas.microsoft.com/office/powerpoint/2010/main" val="202501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51F640-86A6-7CD5-F7A9-19C6A0BDE7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4" imgW="532" imgH="530" progId="TCLayout.ActiveDocument.1">
                  <p:embed/>
                </p:oleObj>
              </mc:Choice>
              <mc:Fallback>
                <p:oleObj name="think-cell Slide" r:id="rId4" imgW="532" imgH="530" progId="TCLayout.ActiveDocument.1">
                  <p:embed/>
                  <p:pic>
                    <p:nvPicPr>
                      <p:cNvPr id="5" name="Object 4" hidden="1">
                        <a:extLst>
                          <a:ext uri="{FF2B5EF4-FFF2-40B4-BE49-F238E27FC236}">
                            <a16:creationId xmlns:a16="http://schemas.microsoft.com/office/drawing/2014/main" id="{4051F640-86A6-7CD5-F7A9-19C6A0BDE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8FC9939D-3C9F-C7E9-10AF-3F3FB29CC336}"/>
              </a:ext>
            </a:extLst>
          </p:cNvPr>
          <p:cNvSpPr/>
          <p:nvPr/>
        </p:nvSpPr>
        <p:spPr>
          <a:xfrm>
            <a:off x="296862" y="1354663"/>
            <a:ext cx="6264276" cy="7956550"/>
          </a:xfrm>
          <a:prstGeom prst="rect">
            <a:avLst/>
          </a:prstGeom>
          <a:solidFill>
            <a:schemeClr val="bg1"/>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A8F403EB-D84A-4ADA-9219-7907F04BA9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30" r="31630"/>
          <a:stretch/>
        </p:blipFill>
        <p:spPr>
          <a:xfrm rot="5400000">
            <a:off x="3695724" y="-274848"/>
            <a:ext cx="1238011" cy="4492809"/>
          </a:xfrm>
          <a:prstGeom prst="rect">
            <a:avLst/>
          </a:prstGeom>
        </p:spPr>
      </p:pic>
      <p:pic>
        <p:nvPicPr>
          <p:cNvPr id="43" name="Picture 42">
            <a:extLst>
              <a:ext uri="{FF2B5EF4-FFF2-40B4-BE49-F238E27FC236}">
                <a16:creationId xmlns:a16="http://schemas.microsoft.com/office/drawing/2014/main" id="{3C6762F7-B351-A617-D0A3-DD9DF6E21F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410" b="32128"/>
          <a:stretch/>
        </p:blipFill>
        <p:spPr>
          <a:xfrm>
            <a:off x="296862" y="1352551"/>
            <a:ext cx="1771465" cy="1238011"/>
          </a:xfrm>
          <a:prstGeom prst="rect">
            <a:avLst/>
          </a:prstGeom>
        </p:spPr>
      </p:pic>
      <p:sp>
        <p:nvSpPr>
          <p:cNvPr id="4" name="Title 3">
            <a:extLst>
              <a:ext uri="{FF2B5EF4-FFF2-40B4-BE49-F238E27FC236}">
                <a16:creationId xmlns:a16="http://schemas.microsoft.com/office/drawing/2014/main" id="{F9680BF7-C06A-C071-0564-11BCC16BE959}"/>
              </a:ext>
            </a:extLst>
          </p:cNvPr>
          <p:cNvSpPr>
            <a:spLocks noGrp="1"/>
          </p:cNvSpPr>
          <p:nvPr>
            <p:ph type="title"/>
          </p:nvPr>
        </p:nvSpPr>
        <p:spPr/>
        <p:txBody>
          <a:bodyPr vert="horz"/>
          <a:lstStyle/>
          <a:p>
            <a:r>
              <a:rPr lang="en-US" dirty="0"/>
              <a:t>Electoral Priority 3: </a:t>
            </a:r>
            <a:br>
              <a:rPr lang="en-US" dirty="0"/>
            </a:br>
            <a:r>
              <a:rPr lang="en-US" sz="1600" dirty="0"/>
              <a:t>Tax Justice </a:t>
            </a:r>
            <a:endParaRPr lang="en-US" dirty="0"/>
          </a:p>
        </p:txBody>
      </p:sp>
      <p:cxnSp>
        <p:nvCxnSpPr>
          <p:cNvPr id="28" name="Straight Connector 27">
            <a:extLst>
              <a:ext uri="{FF2B5EF4-FFF2-40B4-BE49-F238E27FC236}">
                <a16:creationId xmlns:a16="http://schemas.microsoft.com/office/drawing/2014/main" id="{8806FC56-8198-DF1A-10DE-0AB64A70A153}"/>
              </a:ext>
            </a:extLst>
          </p:cNvPr>
          <p:cNvCxnSpPr>
            <a:cxnSpLocks/>
          </p:cNvCxnSpPr>
          <p:nvPr/>
        </p:nvCxnSpPr>
        <p:spPr>
          <a:xfrm flipV="1">
            <a:off x="463639" y="3421387"/>
            <a:ext cx="5930722" cy="101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3C7356DD-78C2-9A0B-B6BF-ABAC44D6C19B}"/>
              </a:ext>
            </a:extLst>
          </p:cNvPr>
          <p:cNvGrpSpPr/>
          <p:nvPr/>
        </p:nvGrpSpPr>
        <p:grpSpPr>
          <a:xfrm>
            <a:off x="463639" y="4021454"/>
            <a:ext cx="5930723" cy="0"/>
            <a:chOff x="463639" y="4845846"/>
            <a:chExt cx="5930723" cy="0"/>
          </a:xfrm>
        </p:grpSpPr>
        <p:cxnSp>
          <p:nvCxnSpPr>
            <p:cNvPr id="55" name="Straight Connector 54">
              <a:extLst>
                <a:ext uri="{FF2B5EF4-FFF2-40B4-BE49-F238E27FC236}">
                  <a16:creationId xmlns:a16="http://schemas.microsoft.com/office/drawing/2014/main" id="{0BDD45D7-C841-1CFB-499C-017C548E8CF8}"/>
                </a:ext>
              </a:extLst>
            </p:cNvPr>
            <p:cNvCxnSpPr>
              <a:cxnSpLocks/>
            </p:cNvCxnSpPr>
            <p:nvPr/>
          </p:nvCxnSpPr>
          <p:spPr>
            <a:xfrm>
              <a:off x="463639"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17B6CF7-DF2B-AA99-1BC8-76414A1F97C7}"/>
                </a:ext>
              </a:extLst>
            </p:cNvPr>
            <p:cNvCxnSpPr>
              <a:cxnSpLocks/>
            </p:cNvCxnSpPr>
            <p:nvPr/>
          </p:nvCxnSpPr>
          <p:spPr>
            <a:xfrm>
              <a:off x="2498770"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8CA866-BC38-B2D5-80F6-8D54C944649C}"/>
                </a:ext>
              </a:extLst>
            </p:cNvPr>
            <p:cNvCxnSpPr>
              <a:cxnSpLocks/>
            </p:cNvCxnSpPr>
            <p:nvPr/>
          </p:nvCxnSpPr>
          <p:spPr>
            <a:xfrm>
              <a:off x="4533902" y="4845846"/>
              <a:ext cx="18604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9F5F2BE-22A5-8AE2-9858-9C8FAB9A00FE}"/>
                </a:ext>
              </a:extLst>
            </p:cNvPr>
            <p:cNvCxnSpPr>
              <a:cxnSpLocks/>
            </p:cNvCxnSpPr>
            <p:nvPr/>
          </p:nvCxnSpPr>
          <p:spPr>
            <a:xfrm>
              <a:off x="463639"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4122F07-E0B2-1B34-0A89-0F11782EEEB2}"/>
                </a:ext>
              </a:extLst>
            </p:cNvPr>
            <p:cNvCxnSpPr>
              <a:cxnSpLocks/>
            </p:cNvCxnSpPr>
            <p:nvPr/>
          </p:nvCxnSpPr>
          <p:spPr>
            <a:xfrm>
              <a:off x="2498770"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43BB6A1-0F02-C02D-006D-3706646999D0}"/>
                </a:ext>
              </a:extLst>
            </p:cNvPr>
            <p:cNvCxnSpPr>
              <a:cxnSpLocks/>
            </p:cNvCxnSpPr>
            <p:nvPr/>
          </p:nvCxnSpPr>
          <p:spPr>
            <a:xfrm>
              <a:off x="4533902" y="4845846"/>
              <a:ext cx="27079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A275BC4E-F168-47EC-6539-C878D729F400}"/>
              </a:ext>
            </a:extLst>
          </p:cNvPr>
          <p:cNvGrpSpPr/>
          <p:nvPr/>
        </p:nvGrpSpPr>
        <p:grpSpPr>
          <a:xfrm>
            <a:off x="379591" y="2865094"/>
            <a:ext cx="5930722" cy="461665"/>
            <a:chOff x="463639" y="2934758"/>
            <a:chExt cx="5930722" cy="461665"/>
          </a:xfrm>
        </p:grpSpPr>
        <p:sp>
          <p:nvSpPr>
            <p:cNvPr id="113" name="TextBox 112">
              <a:extLst>
                <a:ext uri="{FF2B5EF4-FFF2-40B4-BE49-F238E27FC236}">
                  <a16:creationId xmlns:a16="http://schemas.microsoft.com/office/drawing/2014/main" id="{A3BAEEC4-24D3-B888-568A-9B5BA48D5519}"/>
                </a:ext>
              </a:extLst>
            </p:cNvPr>
            <p:cNvSpPr txBox="1"/>
            <p:nvPr/>
          </p:nvSpPr>
          <p:spPr>
            <a:xfrm>
              <a:off x="808129" y="2934758"/>
              <a:ext cx="5586232" cy="461665"/>
            </a:xfrm>
            <a:prstGeom prst="rect">
              <a:avLst/>
            </a:prstGeom>
            <a:noFill/>
          </p:spPr>
          <p:txBody>
            <a:bodyPr wrap="square" lIns="0" tIns="0" rIns="0" bIns="0" rtlCol="0">
              <a:spAutoFit/>
            </a:bodyPr>
            <a:lstStyle/>
            <a:p>
              <a:r>
                <a:rPr lang="en-US" sz="1000" dirty="0">
                  <a:latin typeface="Ubuntu" panose="020B0504030602030204" pitchFamily="34" charset="0"/>
                </a:rPr>
                <a:t>We aim for a fair and just taxation system for individuals and entrepreneurs. Our taxation system is social, green, and fosters innovation.  We also aim to reduce avoidable disease, </a:t>
              </a:r>
              <a:r>
                <a:rPr lang="en-US" sz="1000" dirty="0" err="1">
                  <a:latin typeface="Ubuntu" panose="020B0504030602030204" pitchFamily="34" charset="0"/>
                </a:rPr>
                <a:t>hospitalisations</a:t>
              </a:r>
              <a:r>
                <a:rPr lang="en-US" sz="1000" dirty="0">
                  <a:latin typeface="Ubuntu" panose="020B0504030602030204" pitchFamily="34" charset="0"/>
                </a:rPr>
                <a:t>, and deaths through tax reform. </a:t>
              </a:r>
            </a:p>
          </p:txBody>
        </p:sp>
        <p:pic>
          <p:nvPicPr>
            <p:cNvPr id="114" name="Graphic 113">
              <a:extLst>
                <a:ext uri="{FF2B5EF4-FFF2-40B4-BE49-F238E27FC236}">
                  <a16:creationId xmlns:a16="http://schemas.microsoft.com/office/drawing/2014/main" id="{157C567B-A1D4-563C-2654-C5D99E40550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3639" y="2934758"/>
              <a:ext cx="211138" cy="217002"/>
            </a:xfrm>
            <a:prstGeom prst="rect">
              <a:avLst/>
            </a:prstGeom>
          </p:spPr>
        </p:pic>
      </p:grpSp>
      <p:grpSp>
        <p:nvGrpSpPr>
          <p:cNvPr id="159" name="Group 158">
            <a:extLst>
              <a:ext uri="{FF2B5EF4-FFF2-40B4-BE49-F238E27FC236}">
                <a16:creationId xmlns:a16="http://schemas.microsoft.com/office/drawing/2014/main" id="{B32B2CDE-5694-B437-1C3C-A2E4B9642076}"/>
              </a:ext>
            </a:extLst>
          </p:cNvPr>
          <p:cNvGrpSpPr/>
          <p:nvPr/>
        </p:nvGrpSpPr>
        <p:grpSpPr>
          <a:xfrm>
            <a:off x="472665" y="6126430"/>
            <a:ext cx="5930722" cy="2655281"/>
            <a:chOff x="472665" y="6115225"/>
            <a:chExt cx="5930722" cy="2655281"/>
          </a:xfrm>
        </p:grpSpPr>
        <p:sp>
          <p:nvSpPr>
            <p:cNvPr id="162" name="Rectangle 161">
              <a:extLst>
                <a:ext uri="{FF2B5EF4-FFF2-40B4-BE49-F238E27FC236}">
                  <a16:creationId xmlns:a16="http://schemas.microsoft.com/office/drawing/2014/main" id="{3D1CBD11-3074-5DB6-1ADB-13E8182BCB97}"/>
                </a:ext>
              </a:extLst>
            </p:cNvPr>
            <p:cNvSpPr>
              <a:spLocks/>
            </p:cNvSpPr>
            <p:nvPr/>
          </p:nvSpPr>
          <p:spPr>
            <a:xfrm>
              <a:off x="472665" y="8724787"/>
              <a:ext cx="59307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368A236-87AB-C321-72EB-4384B9DFBE50}"/>
                </a:ext>
              </a:extLst>
            </p:cNvPr>
            <p:cNvSpPr>
              <a:spLocks/>
            </p:cNvSpPr>
            <p:nvPr/>
          </p:nvSpPr>
          <p:spPr>
            <a:xfrm>
              <a:off x="472665" y="6117403"/>
              <a:ext cx="5930722" cy="2607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5" name="TextBox 164">
              <a:extLst>
                <a:ext uri="{FF2B5EF4-FFF2-40B4-BE49-F238E27FC236}">
                  <a16:creationId xmlns:a16="http://schemas.microsoft.com/office/drawing/2014/main" id="{113C57B1-8CF5-B30F-B7F7-4A6A18DA3F2C}"/>
                </a:ext>
              </a:extLst>
            </p:cNvPr>
            <p:cNvSpPr txBox="1">
              <a:spLocks/>
            </p:cNvSpPr>
            <p:nvPr/>
          </p:nvSpPr>
          <p:spPr>
            <a:xfrm>
              <a:off x="1778000" y="6115225"/>
              <a:ext cx="4550622" cy="1538883"/>
            </a:xfrm>
            <a:prstGeom prst="rect">
              <a:avLst/>
            </a:prstGeom>
            <a:noFill/>
          </p:spPr>
          <p:txBody>
            <a:bodyPr wrap="square" lIns="0" tIns="0" rIns="0" bIns="0" rtlCol="0" anchor="ctr">
              <a:spAutoFit/>
            </a:bodyPr>
            <a:lstStyle/>
            <a:p>
              <a:pPr marL="144000" indent="-144000">
                <a:buFont typeface="Arial" panose="020B0604020202020204" pitchFamily="34" charset="0"/>
                <a:buChar char="•"/>
              </a:pPr>
              <a:r>
                <a:rPr lang="en-US" sz="1000" dirty="0">
                  <a:solidFill>
                    <a:schemeClr val="bg1"/>
                  </a:solidFill>
                  <a:latin typeface="Ubuntu" panose="020B0504030602030204" pitchFamily="34" charset="0"/>
                </a:rPr>
                <a:t>An entrepreneur ?  Pay less corporate taxes if you entrepreneur in a respectful way towards employment generation, human health and the environment.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In addition to the regular indexation, your net wage is increased by around 500 EUR/month or 6000 EUR/year, in addition to the regular wage indexation and independent of your current income, through a smart tax shift from labor to capital and pollution.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Pay no VAT when purchasing a bicycle, repairing a bicycle, purchasing public transport tickets and consuming healthy food like fruits and vegetables.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Work 4 days a week with a full-time salary. Enjoy life the other 3 days of the week. Working on Friday may be a thing of the past. </a:t>
              </a:r>
            </a:p>
          </p:txBody>
        </p:sp>
        <p:sp>
          <p:nvSpPr>
            <p:cNvPr id="166" name="TextBox 165">
              <a:extLst>
                <a:ext uri="{FF2B5EF4-FFF2-40B4-BE49-F238E27FC236}">
                  <a16:creationId xmlns:a16="http://schemas.microsoft.com/office/drawing/2014/main" id="{B8E75420-1C8A-C75E-AC7E-0E3DA3272D3C}"/>
                </a:ext>
              </a:extLst>
            </p:cNvPr>
            <p:cNvSpPr txBox="1">
              <a:spLocks/>
            </p:cNvSpPr>
            <p:nvPr/>
          </p:nvSpPr>
          <p:spPr>
            <a:xfrm>
              <a:off x="1778000" y="7726693"/>
              <a:ext cx="4550622" cy="923330"/>
            </a:xfrm>
            <a:prstGeom prst="rect">
              <a:avLst/>
            </a:prstGeom>
            <a:noFill/>
          </p:spPr>
          <p:txBody>
            <a:bodyPr wrap="square" lIns="0" tIns="0" rIns="0" bIns="0" rtlCol="0" anchor="ctr">
              <a:spAutoFit/>
            </a:bodyPr>
            <a:lstStyle/>
            <a:p>
              <a:pPr marL="144000" indent="-144000">
                <a:buFont typeface="Arial" panose="020B0604020202020204" pitchFamily="34" charset="0"/>
                <a:buChar char="•"/>
              </a:pPr>
              <a:r>
                <a:rPr lang="en-US" sz="1000" dirty="0">
                  <a:solidFill>
                    <a:schemeClr val="bg1"/>
                  </a:solidFill>
                  <a:latin typeface="Ubuntu" panose="020B0504030602030204" pitchFamily="34" charset="0"/>
                </a:rPr>
                <a:t>Ireland and the UK conducted some large-scale trial projects, with very positive results. In Ireland, 85% of companies reported an increase (!) in productivity, health and wellbeing of employees was strongly improved, especially for women and 96% of participants did not want to return to a 5-day routine. </a:t>
              </a:r>
            </a:p>
            <a:p>
              <a:pPr marL="144000" indent="-144000">
                <a:buFont typeface="Arial" panose="020B0604020202020204" pitchFamily="34" charset="0"/>
                <a:buChar char="•"/>
              </a:pPr>
              <a:r>
                <a:rPr lang="en-US" sz="1000" dirty="0">
                  <a:solidFill>
                    <a:schemeClr val="bg1"/>
                  </a:solidFill>
                  <a:latin typeface="Ubuntu" panose="020B0504030602030204" pitchFamily="34" charset="0"/>
                </a:rPr>
                <a:t>No other EU country subsidizes salary cars as much as the Belgian government. In that sense, the other EU countries have better practices. </a:t>
              </a:r>
            </a:p>
          </p:txBody>
        </p:sp>
        <p:sp>
          <p:nvSpPr>
            <p:cNvPr id="167" name="Rectangle 166">
              <a:extLst>
                <a:ext uri="{FF2B5EF4-FFF2-40B4-BE49-F238E27FC236}">
                  <a16:creationId xmlns:a16="http://schemas.microsoft.com/office/drawing/2014/main" id="{4B20648F-793F-5199-CAC2-AB5FE5EA7219}"/>
                </a:ext>
              </a:extLst>
            </p:cNvPr>
            <p:cNvSpPr>
              <a:spLocks/>
            </p:cNvSpPr>
            <p:nvPr/>
          </p:nvSpPr>
          <p:spPr>
            <a:xfrm>
              <a:off x="547430" y="6192168"/>
              <a:ext cx="1109568" cy="1384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8F3A949-0D88-327C-541F-97237203138A}"/>
                </a:ext>
              </a:extLst>
            </p:cNvPr>
            <p:cNvSpPr>
              <a:spLocks/>
            </p:cNvSpPr>
            <p:nvPr/>
          </p:nvSpPr>
          <p:spPr>
            <a:xfrm>
              <a:off x="547430" y="7726693"/>
              <a:ext cx="1109568"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1C532124-E24D-042E-102B-DD8B5DF39D9A}"/>
                </a:ext>
              </a:extLst>
            </p:cNvPr>
            <p:cNvGrpSpPr/>
            <p:nvPr/>
          </p:nvGrpSpPr>
          <p:grpSpPr>
            <a:xfrm>
              <a:off x="629069" y="7795127"/>
              <a:ext cx="946290" cy="786462"/>
              <a:chOff x="629069" y="7935133"/>
              <a:chExt cx="946290" cy="786462"/>
            </a:xfrm>
          </p:grpSpPr>
          <p:pic>
            <p:nvPicPr>
              <p:cNvPr id="178" name="Graphic 177">
                <a:extLst>
                  <a:ext uri="{FF2B5EF4-FFF2-40B4-BE49-F238E27FC236}">
                    <a16:creationId xmlns:a16="http://schemas.microsoft.com/office/drawing/2014/main" id="{0484ABAC-DB10-021A-E210-8BC2D9E1D79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29069" y="7935133"/>
                <a:ext cx="243813" cy="271678"/>
              </a:xfrm>
              <a:prstGeom prst="rect">
                <a:avLst/>
              </a:prstGeom>
            </p:spPr>
          </p:pic>
          <p:sp>
            <p:nvSpPr>
              <p:cNvPr id="179" name="TextBox 178">
                <a:extLst>
                  <a:ext uri="{FF2B5EF4-FFF2-40B4-BE49-F238E27FC236}">
                    <a16:creationId xmlns:a16="http://schemas.microsoft.com/office/drawing/2014/main" id="{EF75AE30-030D-A17D-BB20-01265DAC23AA}"/>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Inspiring European Best Practices</a:t>
                </a:r>
              </a:p>
            </p:txBody>
          </p:sp>
        </p:grpSp>
        <p:cxnSp>
          <p:nvCxnSpPr>
            <p:cNvPr id="170" name="Straight Connector 169">
              <a:extLst>
                <a:ext uri="{FF2B5EF4-FFF2-40B4-BE49-F238E27FC236}">
                  <a16:creationId xmlns:a16="http://schemas.microsoft.com/office/drawing/2014/main" id="{F8A767EE-F6F6-6A75-DD03-007B9224ED17}"/>
                </a:ext>
              </a:extLst>
            </p:cNvPr>
            <p:cNvCxnSpPr>
              <a:cxnSpLocks/>
            </p:cNvCxnSpPr>
            <p:nvPr/>
          </p:nvCxnSpPr>
          <p:spPr>
            <a:xfrm>
              <a:off x="547430" y="7651928"/>
              <a:ext cx="5762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Right Triangle 170">
              <a:extLst>
                <a:ext uri="{FF2B5EF4-FFF2-40B4-BE49-F238E27FC236}">
                  <a16:creationId xmlns:a16="http://schemas.microsoft.com/office/drawing/2014/main" id="{02E3D29D-723E-2CBB-2722-9DDF0B934F2F}"/>
                </a:ext>
              </a:extLst>
            </p:cNvPr>
            <p:cNvSpPr/>
            <p:nvPr/>
          </p:nvSpPr>
          <p:spPr>
            <a:xfrm rot="10800000" flipH="1">
              <a:off x="547431" y="7726692"/>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ight Triangle 171">
              <a:extLst>
                <a:ext uri="{FF2B5EF4-FFF2-40B4-BE49-F238E27FC236}">
                  <a16:creationId xmlns:a16="http://schemas.microsoft.com/office/drawing/2014/main" id="{9AE63285-F98A-919C-58AB-AD9C1DA76D76}"/>
                </a:ext>
              </a:extLst>
            </p:cNvPr>
            <p:cNvSpPr/>
            <p:nvPr/>
          </p:nvSpPr>
          <p:spPr>
            <a:xfrm rot="10800000" flipH="1">
              <a:off x="547431" y="6192169"/>
              <a:ext cx="243813" cy="191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74">
              <a:extLst>
                <a:ext uri="{FF2B5EF4-FFF2-40B4-BE49-F238E27FC236}">
                  <a16:creationId xmlns:a16="http://schemas.microsoft.com/office/drawing/2014/main" id="{9FAFB72F-A076-4FC1-F988-E46CEE7AD2C2}"/>
                </a:ext>
              </a:extLst>
            </p:cNvPr>
            <p:cNvGrpSpPr/>
            <p:nvPr/>
          </p:nvGrpSpPr>
          <p:grpSpPr>
            <a:xfrm>
              <a:off x="629069" y="6505367"/>
              <a:ext cx="946290" cy="772530"/>
              <a:chOff x="629069" y="7949065"/>
              <a:chExt cx="946290" cy="772530"/>
            </a:xfrm>
          </p:grpSpPr>
          <p:pic>
            <p:nvPicPr>
              <p:cNvPr id="176" name="Graphic 175">
                <a:extLst>
                  <a:ext uri="{FF2B5EF4-FFF2-40B4-BE49-F238E27FC236}">
                    <a16:creationId xmlns:a16="http://schemas.microsoft.com/office/drawing/2014/main" id="{6EA7A8B1-8C48-4AAB-8E30-48724896706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29069" y="7949065"/>
                <a:ext cx="243813" cy="243813"/>
              </a:xfrm>
              <a:prstGeom prst="rect">
                <a:avLst/>
              </a:prstGeom>
            </p:spPr>
          </p:pic>
          <p:sp>
            <p:nvSpPr>
              <p:cNvPr id="177" name="TextBox 176">
                <a:extLst>
                  <a:ext uri="{FF2B5EF4-FFF2-40B4-BE49-F238E27FC236}">
                    <a16:creationId xmlns:a16="http://schemas.microsoft.com/office/drawing/2014/main" id="{D3D5C6DD-147C-A220-38E2-311E363422AB}"/>
                  </a:ext>
                </a:extLst>
              </p:cNvPr>
              <p:cNvSpPr txBox="1"/>
              <p:nvPr/>
            </p:nvSpPr>
            <p:spPr>
              <a:xfrm>
                <a:off x="629069" y="8259930"/>
                <a:ext cx="946290" cy="461665"/>
              </a:xfrm>
              <a:prstGeom prst="rect">
                <a:avLst/>
              </a:prstGeom>
              <a:noFill/>
            </p:spPr>
            <p:txBody>
              <a:bodyPr wrap="square" lIns="0" tIns="0" rIns="0" bIns="0" rtlCol="0">
                <a:spAutoFit/>
              </a:bodyPr>
              <a:lstStyle/>
              <a:p>
                <a:r>
                  <a:rPr lang="en-US" sz="1000" b="1" spc="-30" dirty="0">
                    <a:latin typeface="Ubuntu" panose="020B0504030602030204" pitchFamily="34" charset="0"/>
                  </a:rPr>
                  <a:t>How Our 2040 World Looks Like + Benefits</a:t>
                </a:r>
              </a:p>
            </p:txBody>
          </p:sp>
        </p:grpSp>
      </p:grpSp>
      <p:grpSp>
        <p:nvGrpSpPr>
          <p:cNvPr id="23" name="Group 22">
            <a:extLst>
              <a:ext uri="{FF2B5EF4-FFF2-40B4-BE49-F238E27FC236}">
                <a16:creationId xmlns:a16="http://schemas.microsoft.com/office/drawing/2014/main" id="{920D4EDB-5F69-0D71-7237-ACCDDB7C08A0}"/>
              </a:ext>
            </a:extLst>
          </p:cNvPr>
          <p:cNvGrpSpPr/>
          <p:nvPr/>
        </p:nvGrpSpPr>
        <p:grpSpPr>
          <a:xfrm>
            <a:off x="472665" y="9242524"/>
            <a:ext cx="5930723" cy="0"/>
            <a:chOff x="472665" y="9249552"/>
            <a:chExt cx="5930723" cy="0"/>
          </a:xfrm>
        </p:grpSpPr>
        <p:cxnSp>
          <p:nvCxnSpPr>
            <p:cNvPr id="25" name="Straight Connector 24">
              <a:extLst>
                <a:ext uri="{FF2B5EF4-FFF2-40B4-BE49-F238E27FC236}">
                  <a16:creationId xmlns:a16="http://schemas.microsoft.com/office/drawing/2014/main" id="{F64D31BC-B131-D4D6-0EEE-8EC6EC8520FF}"/>
                </a:ext>
              </a:extLst>
            </p:cNvPr>
            <p:cNvCxnSpPr>
              <a:cxnSpLocks/>
            </p:cNvCxnSpPr>
            <p:nvPr/>
          </p:nvCxnSpPr>
          <p:spPr>
            <a:xfrm>
              <a:off x="2493123"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B7D49B-69FD-5C27-02BB-31445CA76C01}"/>
                </a:ext>
              </a:extLst>
            </p:cNvPr>
            <p:cNvCxnSpPr>
              <a:cxnSpLocks/>
            </p:cNvCxnSpPr>
            <p:nvPr/>
          </p:nvCxnSpPr>
          <p:spPr>
            <a:xfrm>
              <a:off x="472665"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66AF2A-4A41-E43B-AD2F-4D035B48D58C}"/>
                </a:ext>
              </a:extLst>
            </p:cNvPr>
            <p:cNvCxnSpPr>
              <a:cxnSpLocks/>
            </p:cNvCxnSpPr>
            <p:nvPr/>
          </p:nvCxnSpPr>
          <p:spPr>
            <a:xfrm>
              <a:off x="4531633" y="9249552"/>
              <a:ext cx="187175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Title 3">
            <a:extLst>
              <a:ext uri="{FF2B5EF4-FFF2-40B4-BE49-F238E27FC236}">
                <a16:creationId xmlns:a16="http://schemas.microsoft.com/office/drawing/2014/main" id="{9F1C897F-D267-3607-1825-FCC633900521}"/>
              </a:ext>
            </a:extLst>
          </p:cNvPr>
          <p:cNvSpPr txBox="1">
            <a:spLocks/>
          </p:cNvSpPr>
          <p:nvPr/>
        </p:nvSpPr>
        <p:spPr>
          <a:xfrm>
            <a:off x="296863" y="217449"/>
            <a:ext cx="6253707" cy="145424"/>
          </a:xfrm>
          <a:prstGeom prst="rect">
            <a:avLst/>
          </a:prstGeom>
          <a:noFill/>
          <a:ln>
            <a:noFill/>
          </a:ln>
          <a:effectLst>
            <a:outerShdw blurRad="57150" dist="19050" dir="5400000" algn="bl" rotWithShape="0">
              <a:srgbClr val="000000">
                <a:alpha val="50000"/>
              </a:srgbClr>
            </a:outerShdw>
          </a:effectLst>
        </p:spPr>
        <p:txBody>
          <a:bodyPr spcFirstLastPara="1" vert="horz" wrap="square" lIns="0" tIns="0" rIns="0" bIns="0" rtlCol="0" anchor="ctr" anchorCtr="0">
            <a:spAutoFit/>
          </a:bodyPr>
          <a:lstStyle>
            <a:lvl1pPr algn="l" defTabSz="685800" rtl="0" eaLnBrk="1" latinLnBrk="0" hangingPunct="1">
              <a:lnSpc>
                <a:spcPct val="90000"/>
              </a:lnSpc>
              <a:spcBef>
                <a:spcPct val="0"/>
              </a:spcBef>
              <a:buNone/>
              <a:defRPr kumimoji="0" lang="en-US" sz="3000" b="1" i="0" u="none" strike="noStrike" kern="0" cap="none" spc="0" normalizeH="0" baseline="0" dirty="0">
                <a:ln>
                  <a:noFill/>
                </a:ln>
                <a:solidFill>
                  <a:srgbClr val="FFFFFF"/>
                </a:solidFill>
                <a:effectLst/>
                <a:uLnTx/>
                <a:uFillTx/>
                <a:latin typeface="Arial" panose="020B0604020202020204" pitchFamily="34" charset="0"/>
                <a:ea typeface="Ubuntu"/>
                <a:cs typeface="Arial" panose="020B0604020202020204" pitchFamily="34" charset="0"/>
              </a:defRPr>
            </a:lvl1pPr>
          </a:lstStyle>
          <a:p>
            <a:r>
              <a:rPr lang="en-US" sz="1050" spc="300" dirty="0"/>
              <a:t>FEDERAL</a:t>
            </a:r>
          </a:p>
        </p:txBody>
      </p:sp>
      <p:pic>
        <p:nvPicPr>
          <p:cNvPr id="2" name="Picture 1"/>
          <p:cNvPicPr>
            <a:picLocks noChangeAspect="1"/>
          </p:cNvPicPr>
          <p:nvPr/>
        </p:nvPicPr>
        <p:blipFill>
          <a:blip r:embed="rId14"/>
          <a:stretch>
            <a:fillRect/>
          </a:stretch>
        </p:blipFill>
        <p:spPr>
          <a:xfrm>
            <a:off x="2068321" y="1352202"/>
            <a:ext cx="4492813" cy="1238360"/>
          </a:xfrm>
          <a:prstGeom prst="rect">
            <a:avLst/>
          </a:prstGeom>
        </p:spPr>
      </p:pic>
      <p:grpSp>
        <p:nvGrpSpPr>
          <p:cNvPr id="15" name="Group 14">
            <a:extLst>
              <a:ext uri="{FF2B5EF4-FFF2-40B4-BE49-F238E27FC236}">
                <a16:creationId xmlns:a16="http://schemas.microsoft.com/office/drawing/2014/main" id="{A95F93F7-CA83-F263-B7B4-15A9893EA816}"/>
              </a:ext>
            </a:extLst>
          </p:cNvPr>
          <p:cNvGrpSpPr/>
          <p:nvPr/>
        </p:nvGrpSpPr>
        <p:grpSpPr>
          <a:xfrm>
            <a:off x="463638" y="4090146"/>
            <a:ext cx="5930724" cy="1969770"/>
            <a:chOff x="463638" y="4611703"/>
            <a:chExt cx="5930724" cy="1969770"/>
          </a:xfrm>
        </p:grpSpPr>
        <p:sp>
          <p:nvSpPr>
            <p:cNvPr id="12" name="TextBox 11">
              <a:extLst>
                <a:ext uri="{FF2B5EF4-FFF2-40B4-BE49-F238E27FC236}">
                  <a16:creationId xmlns:a16="http://schemas.microsoft.com/office/drawing/2014/main" id="{1DE7F203-AF0F-43A9-734D-DC2D5C461FE8}"/>
                </a:ext>
              </a:extLst>
            </p:cNvPr>
            <p:cNvSpPr txBox="1">
              <a:spLocks/>
            </p:cNvSpPr>
            <p:nvPr/>
          </p:nvSpPr>
          <p:spPr>
            <a:xfrm>
              <a:off x="463638" y="4611703"/>
              <a:ext cx="1877381" cy="1969770"/>
            </a:xfrm>
            <a:prstGeom prst="rect">
              <a:avLst/>
            </a:prstGeom>
            <a:noFill/>
          </p:spPr>
          <p:txBody>
            <a:bodyPr wrap="square" lIns="0" tIns="0" rIns="0" bIns="0" rtlCol="0">
              <a:spAutoFit/>
            </a:bodyPr>
            <a:lstStyle/>
            <a:p>
              <a:pPr marL="144000" indent="-144000">
                <a:buFont typeface="Arial" panose="020B0604020202020204" pitchFamily="34" charset="0"/>
                <a:buChar char="•"/>
              </a:pPr>
              <a:r>
                <a:rPr lang="en-US" sz="800" spc="-50" dirty="0">
                  <a:latin typeface="Ubuntu" panose="020B0504030602030204" pitchFamily="34" charset="0"/>
                </a:rPr>
                <a:t>Reduced taxes on </a:t>
              </a:r>
              <a:r>
                <a:rPr lang="en-US" sz="800" spc="-50" dirty="0" err="1">
                  <a:latin typeface="Ubuntu" panose="020B0504030602030204" pitchFamily="34" charset="0"/>
                </a:rPr>
                <a:t>labour</a:t>
              </a:r>
              <a:r>
                <a:rPr lang="en-US" sz="800" spc="-50" dirty="0">
                  <a:latin typeface="Ubuntu" panose="020B0504030602030204" pitchFamily="34" charset="0"/>
                </a:rPr>
                <a:t> (strong increase in tax-free sum).</a:t>
              </a:r>
            </a:p>
            <a:p>
              <a:pPr marL="144000" indent="-144000">
                <a:buFont typeface="Arial" panose="020B0604020202020204" pitchFamily="34" charset="0"/>
                <a:buChar char="•"/>
              </a:pPr>
              <a:r>
                <a:rPr lang="en-US" sz="800" spc="-50" dirty="0">
                  <a:latin typeface="Ubuntu" panose="020B0504030602030204" pitchFamily="34" charset="0"/>
                </a:rPr>
                <a:t>Fairer tax system for single people.</a:t>
              </a:r>
            </a:p>
            <a:p>
              <a:pPr marL="144000" indent="-144000">
                <a:buFont typeface="Arial" panose="020B0604020202020204" pitchFamily="34" charset="0"/>
                <a:buChar char="•"/>
              </a:pPr>
              <a:r>
                <a:rPr lang="en-US" sz="800" spc="-50" dirty="0">
                  <a:latin typeface="Ubuntu" panose="020B0504030602030204" pitchFamily="34" charset="0"/>
                </a:rPr>
                <a:t>Reform of corporate tax (currently 20%‒25%), will be variable 15%‒35% depending on </a:t>
              </a:r>
              <a:r>
                <a:rPr lang="en-US" sz="800" spc="-50" dirty="0" err="1">
                  <a:latin typeface="Ubuntu" panose="020B0504030602030204" pitchFamily="34" charset="0"/>
                </a:rPr>
                <a:t>ESG</a:t>
              </a:r>
              <a:r>
                <a:rPr lang="en-US" sz="800" spc="-50" dirty="0">
                  <a:latin typeface="Ubuntu" panose="020B0504030602030204" pitchFamily="34" charset="0"/>
                </a:rPr>
                <a:t> criteria.</a:t>
              </a:r>
            </a:p>
            <a:p>
              <a:pPr marL="144000" indent="-144000">
                <a:buFont typeface="Arial" panose="020B0604020202020204" pitchFamily="34" charset="0"/>
                <a:buChar char="•"/>
              </a:pPr>
              <a:r>
                <a:rPr lang="en-US" sz="800" spc="-50" dirty="0">
                  <a:latin typeface="Ubuntu" panose="020B0504030602030204" pitchFamily="34" charset="0"/>
                </a:rPr>
                <a:t>Introduce Capital Gain Tax.</a:t>
              </a:r>
            </a:p>
            <a:p>
              <a:pPr marL="144000" indent="-144000">
                <a:buFont typeface="Arial" panose="020B0604020202020204" pitchFamily="34" charset="0"/>
                <a:buChar char="•"/>
              </a:pPr>
              <a:r>
                <a:rPr lang="en-US" sz="800" spc="-50" dirty="0">
                  <a:latin typeface="Ubuntu" panose="020B0504030602030204" pitchFamily="34" charset="0"/>
                </a:rPr>
                <a:t>Fiscal Fraud Effort.</a:t>
              </a:r>
            </a:p>
            <a:p>
              <a:pPr marL="144000" indent="-144000">
                <a:buFont typeface="Arial" panose="020B0604020202020204" pitchFamily="34" charset="0"/>
                <a:buChar char="•"/>
              </a:pPr>
              <a:r>
                <a:rPr lang="en-US" sz="800" spc="-50" dirty="0">
                  <a:latin typeface="Ubuntu" panose="020B0504030602030204" pitchFamily="34" charset="0"/>
                </a:rPr>
                <a:t>Reduce fiscal incentives for salary cars for companies (no ban on salary cars), which will be partially used for infrastructure investments. Employees with a salary car will be compensated by a mobility budget that can be used up to 60% for car-related stuff, but 40% has to be spent on more sustainable forms of transportation. </a:t>
              </a:r>
            </a:p>
          </p:txBody>
        </p:sp>
        <p:sp>
          <p:nvSpPr>
            <p:cNvPr id="13" name="TextBox 12">
              <a:extLst>
                <a:ext uri="{FF2B5EF4-FFF2-40B4-BE49-F238E27FC236}">
                  <a16:creationId xmlns:a16="http://schemas.microsoft.com/office/drawing/2014/main" id="{97F454BD-D030-C947-1EA2-09A0B04FF591}"/>
                </a:ext>
              </a:extLst>
            </p:cNvPr>
            <p:cNvSpPr txBox="1">
              <a:spLocks/>
            </p:cNvSpPr>
            <p:nvPr/>
          </p:nvSpPr>
          <p:spPr>
            <a:xfrm>
              <a:off x="2498771" y="4611703"/>
              <a:ext cx="1860460" cy="1600438"/>
            </a:xfrm>
            <a:prstGeom prst="rect">
              <a:avLst/>
            </a:prstGeom>
            <a:noFill/>
          </p:spPr>
          <p:txBody>
            <a:bodyPr wrap="square" lIns="0" tIns="0" rIns="0" bIns="0" rtlCol="0">
              <a:spAutoFit/>
            </a:bodyPr>
            <a:lstStyle/>
            <a:p>
              <a:r>
                <a:rPr lang="en-US" sz="800" dirty="0">
                  <a:latin typeface="Ubuntu" panose="020B0504030602030204" pitchFamily="34" charset="0"/>
                </a:rPr>
                <a:t>VAT Reform </a:t>
              </a:r>
            </a:p>
            <a:p>
              <a:pPr marL="144000" indent="-144000">
                <a:buFont typeface="Arial" panose="020B0604020202020204" pitchFamily="34" charset="0"/>
                <a:buChar char="•"/>
              </a:pPr>
              <a:r>
                <a:rPr lang="en-US" sz="800" dirty="0">
                  <a:latin typeface="Ubuntu" panose="020B0504030602030204" pitchFamily="34" charset="0"/>
                </a:rPr>
                <a:t>0% VAT on products that society benefits from if they are used in abundance: healthy food including fruits and vegetables, public transport, etc. </a:t>
              </a:r>
            </a:p>
            <a:p>
              <a:pPr marL="144000" indent="-144000">
                <a:buFont typeface="Arial" panose="020B0604020202020204" pitchFamily="34" charset="0"/>
                <a:buChar char="•"/>
              </a:pPr>
              <a:r>
                <a:rPr lang="en-US" sz="800" dirty="0">
                  <a:latin typeface="Ubuntu" panose="020B0504030602030204" pitchFamily="34" charset="0"/>
                </a:rPr>
                <a:t>25% VAT on the products that harm (fellow citizens’) health: fast food, tobacco, strong liquids (&gt;20% alc.), car purchase and maintenance.</a:t>
              </a:r>
            </a:p>
            <a:p>
              <a:pPr marL="144000" indent="-144000">
                <a:buFont typeface="Arial" panose="020B0604020202020204" pitchFamily="34" charset="0"/>
                <a:buChar char="•"/>
              </a:pPr>
              <a:r>
                <a:rPr lang="en-US" sz="800" dirty="0" err="1">
                  <a:latin typeface="Ubuntu" panose="020B0504030602030204" pitchFamily="34" charset="0"/>
                </a:rPr>
                <a:t>Harmonisation</a:t>
              </a:r>
              <a:r>
                <a:rPr lang="en-US" sz="800" dirty="0">
                  <a:latin typeface="Ubuntu" panose="020B0504030602030204" pitchFamily="34" charset="0"/>
                </a:rPr>
                <a:t> of 6% and 12% VAT tariffs to 9% to make this technically feasible.</a:t>
              </a:r>
            </a:p>
          </p:txBody>
        </p:sp>
        <p:sp>
          <p:nvSpPr>
            <p:cNvPr id="14" name="TextBox 13">
              <a:extLst>
                <a:ext uri="{FF2B5EF4-FFF2-40B4-BE49-F238E27FC236}">
                  <a16:creationId xmlns:a16="http://schemas.microsoft.com/office/drawing/2014/main" id="{CFDE1421-284E-E83E-C3F9-2CD9C1D4C175}"/>
                </a:ext>
              </a:extLst>
            </p:cNvPr>
            <p:cNvSpPr txBox="1">
              <a:spLocks/>
            </p:cNvSpPr>
            <p:nvPr/>
          </p:nvSpPr>
          <p:spPr>
            <a:xfrm>
              <a:off x="4533902" y="4611703"/>
              <a:ext cx="1860460" cy="1969770"/>
            </a:xfrm>
            <a:prstGeom prst="rect">
              <a:avLst/>
            </a:prstGeom>
            <a:noFill/>
          </p:spPr>
          <p:txBody>
            <a:bodyPr wrap="square" lIns="0" tIns="0" rIns="0" bIns="0" rtlCol="0">
              <a:spAutoFit/>
            </a:bodyPr>
            <a:lstStyle>
              <a:defPPr>
                <a:defRPr lang="en-US"/>
              </a:defPPr>
              <a:lvl1pPr marL="144000" indent="-144000">
                <a:buFont typeface="Arial" panose="020B0604020202020204" pitchFamily="34" charset="0"/>
                <a:buChar char="•"/>
                <a:defRPr sz="800">
                  <a:latin typeface="Ubuntu" panose="020B0504030602030204" pitchFamily="34" charset="0"/>
                </a:defRPr>
              </a:lvl1pPr>
            </a:lstStyle>
            <a:p>
              <a:r>
                <a:rPr lang="en-US" dirty="0"/>
                <a:t>Introduce pilot-projects for a 4-day work week. </a:t>
              </a:r>
            </a:p>
            <a:p>
              <a:r>
                <a:rPr lang="en-US" dirty="0"/>
                <a:t>Investigate the effects on worker and company productivity, employee happiness and wellbeing, … </a:t>
              </a:r>
            </a:p>
            <a:p>
              <a:r>
                <a:rPr lang="en-US" dirty="0"/>
                <a:t>If those large-scale projects are successful, a 4-day work week can be rolled out in larger society </a:t>
              </a:r>
            </a:p>
            <a:p>
              <a:r>
                <a:rPr lang="en-US" dirty="0"/>
                <a:t>In general, we also put importance on </a:t>
              </a:r>
              <a:r>
                <a:rPr lang="en-US" b="1" dirty="0"/>
                <a:t>flexibility</a:t>
              </a:r>
              <a:r>
                <a:rPr lang="en-US" dirty="0"/>
                <a:t> and </a:t>
              </a:r>
              <a:r>
                <a:rPr lang="en-US" b="1" dirty="0"/>
                <a:t>employee wellbeing. </a:t>
              </a:r>
              <a:endParaRPr lang="en-US" dirty="0"/>
            </a:p>
            <a:p>
              <a:r>
                <a:rPr lang="en-US" dirty="0"/>
                <a:t>Toxic leadership and cross-boundary behavior in a professional context should be dealt with better. Every employee should have the right to </a:t>
              </a:r>
              <a:r>
                <a:rPr lang="en-US" dirty="0" err="1"/>
                <a:t>ecell</a:t>
              </a:r>
              <a:r>
                <a:rPr lang="en-US" dirty="0"/>
                <a:t> and be </a:t>
              </a:r>
              <a:r>
                <a:rPr lang="en-US" dirty="0" err="1"/>
                <a:t>be</a:t>
              </a:r>
              <a:r>
                <a:rPr lang="en-US" dirty="0"/>
                <a:t> treated with dignity and respect. </a:t>
              </a:r>
            </a:p>
          </p:txBody>
        </p:sp>
      </p:grpSp>
      <p:grpSp>
        <p:nvGrpSpPr>
          <p:cNvPr id="41" name="Group 40">
            <a:extLst>
              <a:ext uri="{FF2B5EF4-FFF2-40B4-BE49-F238E27FC236}">
                <a16:creationId xmlns:a16="http://schemas.microsoft.com/office/drawing/2014/main" id="{8EE10877-C2DE-242F-A0B8-27F5FAF7DA8A}"/>
              </a:ext>
            </a:extLst>
          </p:cNvPr>
          <p:cNvGrpSpPr/>
          <p:nvPr/>
        </p:nvGrpSpPr>
        <p:grpSpPr>
          <a:xfrm>
            <a:off x="468152" y="3491097"/>
            <a:ext cx="5921697" cy="461665"/>
            <a:chOff x="472665" y="3912522"/>
            <a:chExt cx="5921697" cy="461665"/>
          </a:xfrm>
        </p:grpSpPr>
        <p:grpSp>
          <p:nvGrpSpPr>
            <p:cNvPr id="24" name="Group 23">
              <a:extLst>
                <a:ext uri="{FF2B5EF4-FFF2-40B4-BE49-F238E27FC236}">
                  <a16:creationId xmlns:a16="http://schemas.microsoft.com/office/drawing/2014/main" id="{AAE12839-F5C9-C8AF-8EF4-1AE33ECD3B6D}"/>
                </a:ext>
              </a:extLst>
            </p:cNvPr>
            <p:cNvGrpSpPr/>
            <p:nvPr/>
          </p:nvGrpSpPr>
          <p:grpSpPr>
            <a:xfrm>
              <a:off x="472665" y="3912522"/>
              <a:ext cx="1851434" cy="461665"/>
              <a:chOff x="305890" y="4766308"/>
              <a:chExt cx="1851434" cy="461665"/>
            </a:xfrm>
          </p:grpSpPr>
          <p:sp>
            <p:nvSpPr>
              <p:cNvPr id="30" name="TextBox 29">
                <a:extLst>
                  <a:ext uri="{FF2B5EF4-FFF2-40B4-BE49-F238E27FC236}">
                    <a16:creationId xmlns:a16="http://schemas.microsoft.com/office/drawing/2014/main" id="{A20C83A6-9023-14FA-2025-1309A3CB7D9E}"/>
                  </a:ext>
                </a:extLst>
              </p:cNvPr>
              <p:cNvSpPr txBox="1"/>
              <p:nvPr/>
            </p:nvSpPr>
            <p:spPr>
              <a:xfrm>
                <a:off x="687629" y="4766308"/>
                <a:ext cx="1469695" cy="461665"/>
              </a:xfrm>
              <a:prstGeom prst="rect">
                <a:avLst/>
              </a:prstGeom>
              <a:noFill/>
            </p:spPr>
            <p:txBody>
              <a:bodyPr wrap="square" lIns="0" tIns="0" rIns="0" bIns="0" rtlCol="0" anchor="ctr">
                <a:spAutoFit/>
              </a:bodyPr>
              <a:lstStyle/>
              <a:p>
                <a:r>
                  <a:rPr lang="en-US" sz="1000" b="1" dirty="0">
                    <a:solidFill>
                      <a:sysClr val="windowText" lastClr="000000"/>
                    </a:solidFill>
                    <a:latin typeface="Ubuntu" panose="020B0504030602030204" pitchFamily="34" charset="0"/>
                  </a:rPr>
                  <a:t>Main Proposal 1: </a:t>
                </a:r>
              </a:p>
              <a:p>
                <a:r>
                  <a:rPr lang="en-US" sz="1000" b="1" dirty="0">
                    <a:solidFill>
                      <a:sysClr val="windowText" lastClr="000000"/>
                    </a:solidFill>
                    <a:latin typeface="Ubuntu" panose="020B0504030602030204" pitchFamily="34" charset="0"/>
                  </a:rPr>
                  <a:t>Tax Shift and </a:t>
                </a:r>
              </a:p>
              <a:p>
                <a:r>
                  <a:rPr lang="en-US" sz="1000" b="1" dirty="0">
                    <a:solidFill>
                      <a:sysClr val="windowText" lastClr="000000"/>
                    </a:solidFill>
                    <a:latin typeface="Ubuntu" panose="020B0504030602030204" pitchFamily="34" charset="0"/>
                  </a:rPr>
                  <a:t>Fair Taxes</a:t>
                </a:r>
              </a:p>
            </p:txBody>
          </p:sp>
          <p:pic>
            <p:nvPicPr>
              <p:cNvPr id="31" name="Graphic 30">
                <a:extLst>
                  <a:ext uri="{FF2B5EF4-FFF2-40B4-BE49-F238E27FC236}">
                    <a16:creationId xmlns:a16="http://schemas.microsoft.com/office/drawing/2014/main" id="{DB68B1C7-4379-E5B4-8B65-5FD753560746}"/>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05890" y="4870772"/>
                <a:ext cx="252737" cy="252737"/>
              </a:xfrm>
              <a:prstGeom prst="rect">
                <a:avLst/>
              </a:prstGeom>
            </p:spPr>
          </p:pic>
        </p:grpSp>
        <p:grpSp>
          <p:nvGrpSpPr>
            <p:cNvPr id="32" name="Group 31">
              <a:extLst>
                <a:ext uri="{FF2B5EF4-FFF2-40B4-BE49-F238E27FC236}">
                  <a16:creationId xmlns:a16="http://schemas.microsoft.com/office/drawing/2014/main" id="{0D4ED7D7-A02E-3100-4705-7A83225F0D15}"/>
                </a:ext>
              </a:extLst>
            </p:cNvPr>
            <p:cNvGrpSpPr/>
            <p:nvPr/>
          </p:nvGrpSpPr>
          <p:grpSpPr>
            <a:xfrm>
              <a:off x="2541527" y="3912522"/>
              <a:ext cx="1817704" cy="461665"/>
              <a:chOff x="339620" y="4766308"/>
              <a:chExt cx="1817704" cy="461665"/>
            </a:xfrm>
          </p:grpSpPr>
          <p:sp>
            <p:nvSpPr>
              <p:cNvPr id="33" name="TextBox 32">
                <a:extLst>
                  <a:ext uri="{FF2B5EF4-FFF2-40B4-BE49-F238E27FC236}">
                    <a16:creationId xmlns:a16="http://schemas.microsoft.com/office/drawing/2014/main" id="{568D064B-5A72-7E6D-F504-239FF4E3D475}"/>
                  </a:ext>
                </a:extLst>
              </p:cNvPr>
              <p:cNvSpPr txBox="1"/>
              <p:nvPr/>
            </p:nvSpPr>
            <p:spPr>
              <a:xfrm>
                <a:off x="687629" y="4766308"/>
                <a:ext cx="1469695" cy="461665"/>
              </a:xfrm>
              <a:prstGeom prst="rect">
                <a:avLst/>
              </a:prstGeom>
              <a:noFill/>
            </p:spPr>
            <p:txBody>
              <a:bodyPr wrap="square" lIns="0" tIns="0" rIns="0" bIns="0" rtlCol="0" anchor="ctr">
                <a:spAutoFit/>
              </a:bodyPr>
              <a:lstStyle/>
              <a:p>
                <a:r>
                  <a:rPr lang="en-US" sz="1000" b="1" dirty="0">
                    <a:solidFill>
                      <a:sysClr val="windowText" lastClr="000000"/>
                    </a:solidFill>
                    <a:latin typeface="Ubuntu" panose="020B0504030602030204" pitchFamily="34" charset="0"/>
                  </a:rPr>
                  <a:t>Main Proposal 2: </a:t>
                </a:r>
              </a:p>
              <a:p>
                <a:r>
                  <a:rPr lang="en-US" sz="1000" b="1" spc="-50" dirty="0">
                    <a:solidFill>
                      <a:sysClr val="windowText" lastClr="000000"/>
                    </a:solidFill>
                    <a:latin typeface="Ubuntu" panose="020B0504030602030204" pitchFamily="34" charset="0"/>
                  </a:rPr>
                  <a:t>Reduce Avoidable Deaths Through Taxation</a:t>
                </a:r>
              </a:p>
            </p:txBody>
          </p:sp>
          <p:pic>
            <p:nvPicPr>
              <p:cNvPr id="34" name="Graphic 33">
                <a:extLst>
                  <a:ext uri="{FF2B5EF4-FFF2-40B4-BE49-F238E27FC236}">
                    <a16:creationId xmlns:a16="http://schemas.microsoft.com/office/drawing/2014/main" id="{B9B3637B-53FB-8D87-AD70-315478170C7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39620" y="4861746"/>
                <a:ext cx="185277" cy="270790"/>
              </a:xfrm>
              <a:prstGeom prst="rect">
                <a:avLst/>
              </a:prstGeom>
            </p:spPr>
          </p:pic>
        </p:grpSp>
        <p:grpSp>
          <p:nvGrpSpPr>
            <p:cNvPr id="38" name="Group 37">
              <a:extLst>
                <a:ext uri="{FF2B5EF4-FFF2-40B4-BE49-F238E27FC236}">
                  <a16:creationId xmlns:a16="http://schemas.microsoft.com/office/drawing/2014/main" id="{E74067F9-2567-3591-D70E-597CB59190AF}"/>
                </a:ext>
              </a:extLst>
            </p:cNvPr>
            <p:cNvGrpSpPr/>
            <p:nvPr/>
          </p:nvGrpSpPr>
          <p:grpSpPr>
            <a:xfrm>
              <a:off x="4551717" y="3989466"/>
              <a:ext cx="1842645" cy="307777"/>
              <a:chOff x="314679" y="4843253"/>
              <a:chExt cx="1842645" cy="307777"/>
            </a:xfrm>
          </p:grpSpPr>
          <p:sp>
            <p:nvSpPr>
              <p:cNvPr id="39" name="TextBox 38">
                <a:extLst>
                  <a:ext uri="{FF2B5EF4-FFF2-40B4-BE49-F238E27FC236}">
                    <a16:creationId xmlns:a16="http://schemas.microsoft.com/office/drawing/2014/main" id="{27BC8132-94D9-DC33-DC25-AC5A439E5773}"/>
                  </a:ext>
                </a:extLst>
              </p:cNvPr>
              <p:cNvSpPr txBox="1"/>
              <p:nvPr/>
            </p:nvSpPr>
            <p:spPr>
              <a:xfrm>
                <a:off x="687629" y="4843253"/>
                <a:ext cx="1469695" cy="307777"/>
              </a:xfrm>
              <a:prstGeom prst="rect">
                <a:avLst/>
              </a:prstGeom>
              <a:noFill/>
            </p:spPr>
            <p:txBody>
              <a:bodyPr wrap="square" lIns="0" tIns="0" rIns="0" bIns="0" rtlCol="0" anchor="ctr">
                <a:spAutoFit/>
              </a:bodyPr>
              <a:lstStyle/>
              <a:p>
                <a:r>
                  <a:rPr lang="en-US" sz="1000" b="1" spc="-50" dirty="0">
                    <a:solidFill>
                      <a:sysClr val="windowText" lastClr="000000"/>
                    </a:solidFill>
                    <a:latin typeface="Ubuntu" panose="020B0504030602030204" pitchFamily="34" charset="0"/>
                  </a:rPr>
                  <a:t>Main Proposal 3: </a:t>
                </a:r>
              </a:p>
              <a:p>
                <a:r>
                  <a:rPr lang="en-US" sz="1000" b="1" spc="-50" dirty="0">
                    <a:solidFill>
                      <a:sysClr val="windowText" lastClr="000000"/>
                    </a:solidFill>
                    <a:latin typeface="Ubuntu" panose="020B0504030602030204" pitchFamily="34" charset="0"/>
                  </a:rPr>
                  <a:t>The Future of Work </a:t>
                </a:r>
              </a:p>
            </p:txBody>
          </p:sp>
          <p:pic>
            <p:nvPicPr>
              <p:cNvPr id="40" name="Graphic 39">
                <a:extLst>
                  <a:ext uri="{FF2B5EF4-FFF2-40B4-BE49-F238E27FC236}">
                    <a16:creationId xmlns:a16="http://schemas.microsoft.com/office/drawing/2014/main" id="{6F46E9C7-5902-BBAE-995E-4D590692B4BD}"/>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14679" y="4876384"/>
                <a:ext cx="235159" cy="241515"/>
              </a:xfrm>
              <a:prstGeom prst="rect">
                <a:avLst/>
              </a:prstGeom>
            </p:spPr>
          </p:pic>
        </p:grpSp>
      </p:grpSp>
      <p:grpSp>
        <p:nvGrpSpPr>
          <p:cNvPr id="65" name="Group 64">
            <a:extLst>
              <a:ext uri="{FF2B5EF4-FFF2-40B4-BE49-F238E27FC236}">
                <a16:creationId xmlns:a16="http://schemas.microsoft.com/office/drawing/2014/main" id="{165446B5-7D36-5902-C013-B348193D8A8D}"/>
              </a:ext>
            </a:extLst>
          </p:cNvPr>
          <p:cNvGrpSpPr/>
          <p:nvPr/>
        </p:nvGrpSpPr>
        <p:grpSpPr>
          <a:xfrm>
            <a:off x="472665" y="8885770"/>
            <a:ext cx="5930723" cy="252695"/>
            <a:chOff x="472665" y="8883874"/>
            <a:chExt cx="5930723" cy="252695"/>
          </a:xfrm>
        </p:grpSpPr>
        <p:pic>
          <p:nvPicPr>
            <p:cNvPr id="51" name="Graphic 50">
              <a:extLst>
                <a:ext uri="{FF2B5EF4-FFF2-40B4-BE49-F238E27FC236}">
                  <a16:creationId xmlns:a16="http://schemas.microsoft.com/office/drawing/2014/main" id="{75E6026F-244F-5466-727F-F71680D5560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2505638" y="8917754"/>
              <a:ext cx="237773" cy="184935"/>
            </a:xfrm>
            <a:prstGeom prst="rect">
              <a:avLst/>
            </a:prstGeom>
          </p:spPr>
        </p:pic>
        <p:sp>
          <p:nvSpPr>
            <p:cNvPr id="52" name="TextBox 51">
              <a:extLst>
                <a:ext uri="{FF2B5EF4-FFF2-40B4-BE49-F238E27FC236}">
                  <a16:creationId xmlns:a16="http://schemas.microsoft.com/office/drawing/2014/main" id="{CE4D81CB-9C14-E191-3971-220A457F26EF}"/>
                </a:ext>
              </a:extLst>
            </p:cNvPr>
            <p:cNvSpPr txBox="1"/>
            <p:nvPr/>
          </p:nvSpPr>
          <p:spPr>
            <a:xfrm>
              <a:off x="2874862" y="893327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3. Social Equality</a:t>
              </a:r>
            </a:p>
          </p:txBody>
        </p:sp>
        <p:pic>
          <p:nvPicPr>
            <p:cNvPr id="53" name="Graphic 52">
              <a:extLst>
                <a:ext uri="{FF2B5EF4-FFF2-40B4-BE49-F238E27FC236}">
                  <a16:creationId xmlns:a16="http://schemas.microsoft.com/office/drawing/2014/main" id="{2810396F-B291-9C0A-E9C1-F4B9DCA62E23}"/>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72665" y="8917753"/>
              <a:ext cx="262804" cy="184936"/>
            </a:xfrm>
            <a:prstGeom prst="rect">
              <a:avLst/>
            </a:prstGeom>
          </p:spPr>
        </p:pic>
        <p:sp>
          <p:nvSpPr>
            <p:cNvPr id="54" name="TextBox 53">
              <a:extLst>
                <a:ext uri="{FF2B5EF4-FFF2-40B4-BE49-F238E27FC236}">
                  <a16:creationId xmlns:a16="http://schemas.microsoft.com/office/drawing/2014/main" id="{5E1CF5D7-F36D-81E9-F6E1-841F2983B278}"/>
                </a:ext>
              </a:extLst>
            </p:cNvPr>
            <p:cNvSpPr txBox="1"/>
            <p:nvPr/>
          </p:nvSpPr>
          <p:spPr>
            <a:xfrm>
              <a:off x="854404" y="893327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2. Economic Renaissance</a:t>
              </a:r>
            </a:p>
          </p:txBody>
        </p:sp>
        <p:pic>
          <p:nvPicPr>
            <p:cNvPr id="58" name="Graphic 57">
              <a:extLst>
                <a:ext uri="{FF2B5EF4-FFF2-40B4-BE49-F238E27FC236}">
                  <a16:creationId xmlns:a16="http://schemas.microsoft.com/office/drawing/2014/main" id="{3F908647-F784-5526-F220-409E6AB95E2C}"/>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4531633" y="8883874"/>
              <a:ext cx="262804" cy="252695"/>
            </a:xfrm>
            <a:prstGeom prst="rect">
              <a:avLst/>
            </a:prstGeom>
          </p:spPr>
        </p:pic>
        <p:sp>
          <p:nvSpPr>
            <p:cNvPr id="59" name="TextBox 58">
              <a:extLst>
                <a:ext uri="{FF2B5EF4-FFF2-40B4-BE49-F238E27FC236}">
                  <a16:creationId xmlns:a16="http://schemas.microsoft.com/office/drawing/2014/main" id="{CEA93DB9-DD21-149D-2B37-C8A9C6045582}"/>
                </a:ext>
              </a:extLst>
            </p:cNvPr>
            <p:cNvSpPr txBox="1"/>
            <p:nvPr/>
          </p:nvSpPr>
          <p:spPr>
            <a:xfrm>
              <a:off x="4913372" y="8933277"/>
              <a:ext cx="1490016" cy="153888"/>
            </a:xfrm>
            <a:prstGeom prst="rect">
              <a:avLst/>
            </a:prstGeom>
            <a:noFill/>
          </p:spPr>
          <p:txBody>
            <a:bodyPr wrap="square" lIns="0" tIns="0" rIns="0" bIns="0" rtlCol="0" anchor="ctr">
              <a:spAutoFit/>
            </a:bodyPr>
            <a:lstStyle/>
            <a:p>
              <a:r>
                <a:rPr lang="en-US" sz="1000" b="1" spc="-30" dirty="0">
                  <a:latin typeface="Ubuntu" panose="020B0504030602030204" pitchFamily="34" charset="0"/>
                </a:rPr>
                <a:t>4. Global Balance</a:t>
              </a:r>
            </a:p>
          </p:txBody>
        </p:sp>
      </p:grpSp>
      <p:grpSp>
        <p:nvGrpSpPr>
          <p:cNvPr id="128" name="Group 127">
            <a:extLst>
              <a:ext uri="{FF2B5EF4-FFF2-40B4-BE49-F238E27FC236}">
                <a16:creationId xmlns:a16="http://schemas.microsoft.com/office/drawing/2014/main" id="{EEB6CACE-0AEB-1C75-69BC-4975BBAC12D8}"/>
              </a:ext>
            </a:extLst>
          </p:cNvPr>
          <p:cNvGrpSpPr/>
          <p:nvPr/>
        </p:nvGrpSpPr>
        <p:grpSpPr>
          <a:xfrm>
            <a:off x="463639" y="2357206"/>
            <a:ext cx="5930722" cy="465132"/>
            <a:chOff x="463639" y="2357206"/>
            <a:chExt cx="5930722" cy="465132"/>
          </a:xfrm>
        </p:grpSpPr>
        <p:sp>
          <p:nvSpPr>
            <p:cNvPr id="119" name="Rectangle 118">
              <a:extLst>
                <a:ext uri="{FF2B5EF4-FFF2-40B4-BE49-F238E27FC236}">
                  <a16:creationId xmlns:a16="http://schemas.microsoft.com/office/drawing/2014/main" id="{3EEB4B53-73F6-2E60-1C7B-F4FE6BE1BA3F}"/>
                </a:ext>
              </a:extLst>
            </p:cNvPr>
            <p:cNvSpPr/>
            <p:nvPr/>
          </p:nvSpPr>
          <p:spPr>
            <a:xfrm>
              <a:off x="463639" y="2357206"/>
              <a:ext cx="5930722" cy="465132"/>
            </a:xfrm>
            <a:prstGeom prst="rect">
              <a:avLst/>
            </a:prstGeom>
            <a:solidFill>
              <a:schemeClr val="tx2"/>
            </a:solidFill>
            <a:ln>
              <a:noFill/>
            </a:ln>
            <a:effectLst>
              <a:outerShdw blurRad="88900" dist="19050" dir="54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a:ea typeface="+mn-ea"/>
                <a:cs typeface="+mn-cs"/>
              </a:endParaRPr>
            </a:p>
          </p:txBody>
        </p:sp>
        <p:sp>
          <p:nvSpPr>
            <p:cNvPr id="120" name="Right Triangle 119">
              <a:extLst>
                <a:ext uri="{FF2B5EF4-FFF2-40B4-BE49-F238E27FC236}">
                  <a16:creationId xmlns:a16="http://schemas.microsoft.com/office/drawing/2014/main" id="{5C4539DA-2E01-60BD-BC77-859E0956CC11}"/>
                </a:ext>
              </a:extLst>
            </p:cNvPr>
            <p:cNvSpPr/>
            <p:nvPr/>
          </p:nvSpPr>
          <p:spPr>
            <a:xfrm rot="10800000" flipH="1">
              <a:off x="463640" y="2357206"/>
              <a:ext cx="376616" cy="2333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21" name="Group 120">
              <a:extLst>
                <a:ext uri="{FF2B5EF4-FFF2-40B4-BE49-F238E27FC236}">
                  <a16:creationId xmlns:a16="http://schemas.microsoft.com/office/drawing/2014/main" id="{1BB07925-148C-9BD5-BD4D-DD2D4B0CCED3}"/>
                </a:ext>
              </a:extLst>
            </p:cNvPr>
            <p:cNvGrpSpPr/>
            <p:nvPr/>
          </p:nvGrpSpPr>
          <p:grpSpPr>
            <a:xfrm>
              <a:off x="547687" y="2443488"/>
              <a:ext cx="5762626" cy="292568"/>
              <a:chOff x="547687" y="2443488"/>
              <a:chExt cx="5762626" cy="292568"/>
            </a:xfrm>
          </p:grpSpPr>
          <p:pic>
            <p:nvPicPr>
              <p:cNvPr id="122" name="Graphic 121">
                <a:extLst>
                  <a:ext uri="{FF2B5EF4-FFF2-40B4-BE49-F238E27FC236}">
                    <a16:creationId xmlns:a16="http://schemas.microsoft.com/office/drawing/2014/main" id="{AAF81879-1686-D065-E390-788D8986698F}"/>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47687" y="2443488"/>
                <a:ext cx="292568" cy="292568"/>
              </a:xfrm>
              <a:prstGeom prst="rect">
                <a:avLst/>
              </a:prstGeom>
            </p:spPr>
          </p:pic>
          <p:sp>
            <p:nvSpPr>
              <p:cNvPr id="124" name="TextBox 123">
                <a:extLst>
                  <a:ext uri="{FF2B5EF4-FFF2-40B4-BE49-F238E27FC236}">
                    <a16:creationId xmlns:a16="http://schemas.microsoft.com/office/drawing/2014/main" id="{D9B25B5D-7C2C-1DF2-2476-1CC0646CB955}"/>
                  </a:ext>
                </a:extLst>
              </p:cNvPr>
              <p:cNvSpPr txBox="1"/>
              <p:nvPr/>
            </p:nvSpPr>
            <p:spPr>
              <a:xfrm>
                <a:off x="1108005" y="2482050"/>
                <a:ext cx="5202308"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Summary and Vision </a:t>
                </a:r>
              </a:p>
            </p:txBody>
          </p:sp>
          <p:cxnSp>
            <p:nvCxnSpPr>
              <p:cNvPr id="125" name="Straight Connector 124">
                <a:extLst>
                  <a:ext uri="{FF2B5EF4-FFF2-40B4-BE49-F238E27FC236}">
                    <a16:creationId xmlns:a16="http://schemas.microsoft.com/office/drawing/2014/main" id="{47879015-F2FA-E4DD-69F7-FA114DBCD876}"/>
                  </a:ext>
                </a:extLst>
              </p:cNvPr>
              <p:cNvCxnSpPr/>
              <p:nvPr/>
            </p:nvCxnSpPr>
            <p:spPr>
              <a:xfrm>
                <a:off x="974130" y="2444131"/>
                <a:ext cx="0" cy="2912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5137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25">
      <a:dk1>
        <a:sysClr val="windowText" lastClr="000000"/>
      </a:dk1>
      <a:lt1>
        <a:sysClr val="window" lastClr="FFFFFF"/>
      </a:lt1>
      <a:dk2>
        <a:srgbClr val="582488"/>
      </a:dk2>
      <a:lt2>
        <a:srgbClr val="E63E12"/>
      </a:lt2>
      <a:accent1>
        <a:srgbClr val="1BBE6F"/>
      </a:accent1>
      <a:accent2>
        <a:srgbClr val="78D6FA"/>
      </a:accent2>
      <a:accent3>
        <a:srgbClr val="FDC220"/>
      </a:accent3>
      <a:accent4>
        <a:srgbClr val="FFC000"/>
      </a:accent4>
      <a:accent5>
        <a:srgbClr val="5B9BD5"/>
      </a:accent5>
      <a:accent6>
        <a:srgbClr val="70AD47"/>
      </a:accent6>
      <a:hlink>
        <a:srgbClr val="0563C1"/>
      </a:hlink>
      <a:folHlink>
        <a:srgbClr val="954F72"/>
      </a:folHlink>
    </a:clrScheme>
    <a:fontScheme name="Custom 26">
      <a:majorFont>
        <a:latin typeface="Arial"/>
        <a:ea typeface=""/>
        <a:cs typeface=""/>
      </a:majorFont>
      <a:minorFont>
        <a:latin typeface="Ubuntu"/>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1565</Words>
  <Application>Microsoft Office PowerPoint</Application>
  <PresentationFormat>A4 (210 x 297 mm)</PresentationFormat>
  <Paragraphs>93</Paragraphs>
  <Slides>3</Slides>
  <Notes>0</Notes>
  <HiddenSlides>0</HiddenSlides>
  <MMClips>0</MMClips>
  <ScaleCrop>false</ScaleCrop>
  <HeadingPairs>
    <vt:vector size="4" baseType="variant">
      <vt:variant>
        <vt:lpstr>Thema</vt:lpstr>
      </vt:variant>
      <vt:variant>
        <vt:i4>1</vt:i4>
      </vt:variant>
      <vt:variant>
        <vt:lpstr>Diatitels</vt:lpstr>
      </vt:variant>
      <vt:variant>
        <vt:i4>3</vt:i4>
      </vt:variant>
    </vt:vector>
  </HeadingPairs>
  <TitlesOfParts>
    <vt:vector size="4" baseType="lpstr">
      <vt:lpstr>Office Theme</vt:lpstr>
      <vt:lpstr>Electoral Priority 1:  Investments in green and resilient infrastructure </vt:lpstr>
      <vt:lpstr>Electoral Priority 2:  Mobility and Public Transport </vt:lpstr>
      <vt:lpstr>Electoral Priority 3:  Tax Justice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Bram Vandeninden</dc:creator>
  <cp:lastModifiedBy>VANDENINDEN  Bram</cp:lastModifiedBy>
  <cp:revision>38</cp:revision>
  <dcterms:created xsi:type="dcterms:W3CDTF">2023-06-22T04:39:17Z</dcterms:created>
  <dcterms:modified xsi:type="dcterms:W3CDTF">2023-07-06T12:35:27Z</dcterms:modified>
</cp:coreProperties>
</file>